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313" r:id="rId3"/>
    <p:sldId id="337" r:id="rId4"/>
    <p:sldId id="315" r:id="rId5"/>
    <p:sldId id="316" r:id="rId6"/>
    <p:sldId id="314" r:id="rId7"/>
    <p:sldId id="320" r:id="rId8"/>
    <p:sldId id="317" r:id="rId9"/>
    <p:sldId id="321" r:id="rId10"/>
    <p:sldId id="319" r:id="rId11"/>
    <p:sldId id="318" r:id="rId12"/>
    <p:sldId id="322" r:id="rId13"/>
    <p:sldId id="345" r:id="rId14"/>
    <p:sldId id="323" r:id="rId15"/>
    <p:sldId id="324" r:id="rId16"/>
    <p:sldId id="325" r:id="rId17"/>
    <p:sldId id="339" r:id="rId18"/>
    <p:sldId id="340" r:id="rId19"/>
    <p:sldId id="326" r:id="rId20"/>
    <p:sldId id="344" r:id="rId21"/>
    <p:sldId id="341" r:id="rId22"/>
    <p:sldId id="342" r:id="rId23"/>
    <p:sldId id="343" r:id="rId24"/>
    <p:sldId id="336" r:id="rId25"/>
    <p:sldId id="328" r:id="rId26"/>
    <p:sldId id="329" r:id="rId27"/>
    <p:sldId id="330" r:id="rId28"/>
    <p:sldId id="331" r:id="rId29"/>
    <p:sldId id="332" r:id="rId30"/>
    <p:sldId id="333" r:id="rId31"/>
    <p:sldId id="346" r:id="rId32"/>
    <p:sldId id="347" r:id="rId33"/>
    <p:sldId id="348" r:id="rId34"/>
    <p:sldId id="259" r:id="rId35"/>
    <p:sldId id="260" r:id="rId3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881"/>
    <a:srgbClr val="DB3229"/>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9" autoAdjust="0"/>
    <p:restoredTop sz="98065" autoAdjust="0"/>
  </p:normalViewPr>
  <p:slideViewPr>
    <p:cSldViewPr snapToGrid="0" snapToObjects="1">
      <p:cViewPr>
        <p:scale>
          <a:sx n="100" d="100"/>
          <a:sy n="100" d="100"/>
        </p:scale>
        <p:origin x="-58" y="51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F7AD3AE0-B53F-974A-91CF-EE6574957404}" type="datetimeFigureOut">
              <a:rPr lang="ru-RU" smtClean="0"/>
              <a:t>31.03.2021</a:t>
            </a:fld>
            <a:endParaRPr lang="ru-RU"/>
          </a:p>
        </p:txBody>
      </p:sp>
      <p:sp>
        <p:nvSpPr>
          <p:cNvPr id="4" name="Образ слайда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9659F21B-C429-A34B-A339-E6A1433FB1C8}" type="slidenum">
              <a:rPr lang="ru-RU" smtClean="0"/>
              <a:t>‹#›</a:t>
            </a:fld>
            <a:endParaRPr lang="ru-RU"/>
          </a:p>
        </p:txBody>
      </p:sp>
    </p:spTree>
    <p:extLst>
      <p:ext uri="{BB962C8B-B14F-4D97-AF65-F5344CB8AC3E}">
        <p14:creationId xmlns:p14="http://schemas.microsoft.com/office/powerpoint/2010/main" val="327102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659F21B-C429-A34B-A339-E6A1433FB1C8}" type="slidenum">
              <a:rPr lang="ru-RU" smtClean="0"/>
              <a:t>34</a:t>
            </a:fld>
            <a:endParaRPr lang="ru-RU"/>
          </a:p>
        </p:txBody>
      </p:sp>
    </p:spTree>
    <p:extLst>
      <p:ext uri="{BB962C8B-B14F-4D97-AF65-F5344CB8AC3E}">
        <p14:creationId xmlns:p14="http://schemas.microsoft.com/office/powerpoint/2010/main" val="4611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659F21B-C429-A34B-A339-E6A1433FB1C8}" type="slidenum">
              <a:rPr lang="ru-RU" smtClean="0"/>
              <a:t>35</a:t>
            </a:fld>
            <a:endParaRPr lang="ru-RU"/>
          </a:p>
        </p:txBody>
      </p:sp>
    </p:spTree>
    <p:extLst>
      <p:ext uri="{BB962C8B-B14F-4D97-AF65-F5344CB8AC3E}">
        <p14:creationId xmlns:p14="http://schemas.microsoft.com/office/powerpoint/2010/main" val="81507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9CDAA3A-83D6-2B49-BB94-8A2EDD5496BD}" type="datetimeFigureOut">
              <a:rPr lang="ru-RU" smtClean="0"/>
              <a:t>31.03.2021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9CDAA3A-83D6-2B49-BB94-8A2EDD5496BD}" type="datetimeFigureOut">
              <a:rPr lang="ru-RU" smtClean="0"/>
              <a:t>31.03.2021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9CDAA3A-83D6-2B49-BB94-8A2EDD5496BD}" type="datetimeFigureOut">
              <a:rPr lang="ru-RU" smtClean="0"/>
              <a:t>31.03.2021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9CDAA3A-83D6-2B49-BB94-8A2EDD5496BD}" type="datetimeFigureOut">
              <a:rPr lang="ru-RU" smtClean="0"/>
              <a:t>31.03.2021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9CDAA3A-83D6-2B49-BB94-8A2EDD5496BD}" type="datetimeFigureOut">
              <a:rPr lang="ru-RU" smtClean="0"/>
              <a:t>31.03.2021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9CDAA3A-83D6-2B49-BB94-8A2EDD5496BD}" type="datetimeFigureOut">
              <a:rPr lang="ru-RU" smtClean="0"/>
              <a:t>31.03.2021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9CDAA3A-83D6-2B49-BB94-8A2EDD5496BD}" type="datetimeFigureOut">
              <a:rPr lang="ru-RU" smtClean="0"/>
              <a:t>31.03.2021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9CDAA3A-83D6-2B49-BB94-8A2EDD5496BD}" type="datetimeFigureOut">
              <a:rPr lang="ru-RU" smtClean="0"/>
              <a:t>31.03.2021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DAA3A-83D6-2B49-BB94-8A2EDD5496BD}" type="datetimeFigureOut">
              <a:rPr lang="ru-RU" smtClean="0"/>
              <a:t>31.03.2021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CDAA3A-83D6-2B49-BB94-8A2EDD5496BD}" type="datetimeFigureOut">
              <a:rPr lang="ru-RU" smtClean="0"/>
              <a:t>31.03.2021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в заполнитель или щелкните значок</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9CDAA3A-83D6-2B49-BB94-8A2EDD5496BD}" type="datetimeFigureOut">
              <a:rPr lang="ru-RU" smtClean="0"/>
              <a:t>31.03.2021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EC268D6-34CE-9542-A7BB-DF0F283F6D2C}"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DAA3A-83D6-2B49-BB94-8A2EDD5496BD}" type="datetimeFigureOut">
              <a:rPr lang="ru-RU" smtClean="0"/>
              <a:t>31.03.2021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268D6-34CE-9542-A7BB-DF0F283F6D2C}" type="slidenum">
              <a:rPr lang="ru-RU" smtClean="0"/>
              <a:t>‹#›</a:t>
            </a:fld>
            <a:endParaRPr lang="ru-RU"/>
          </a:p>
        </p:txBody>
      </p:sp>
    </p:spTree>
    <p:extLst>
      <p:ext uri="{BB962C8B-B14F-4D97-AF65-F5344CB8AC3E}">
        <p14:creationId xmlns:p14="http://schemas.microsoft.com/office/powerpoint/2010/main" val="36573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elkinann@arhcity.r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0001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82317"/>
            <a:ext cx="7886700" cy="855044"/>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48" y="2156460"/>
            <a:ext cx="8123002" cy="3906203"/>
          </a:xfrm>
        </p:spPr>
        <p:txBody>
          <a:bodyPr>
            <a:normAutofit fontScale="77500" lnSpcReduction="20000"/>
          </a:bodyPr>
          <a:lstStyle/>
          <a:p>
            <a:pPr marL="0" indent="0" algn="just">
              <a:buNone/>
            </a:pPr>
            <a:r>
              <a:rPr lang="ru-RU" sz="2900" dirty="0">
                <a:latin typeface="Times New Roman" panose="02020603050405020304" pitchFamily="18" charset="0"/>
                <a:cs typeface="Times New Roman" panose="02020603050405020304" pitchFamily="18" charset="0"/>
              </a:rPr>
              <a:t>    </a:t>
            </a:r>
            <a:r>
              <a:rPr lang="ru-RU" sz="2900" b="1" dirty="0">
                <a:latin typeface="Times New Roman" panose="02020603050405020304" pitchFamily="18" charset="0"/>
                <a:cs typeface="Times New Roman" panose="02020603050405020304" pitchFamily="18" charset="0"/>
              </a:rPr>
              <a:t>Статья 74. Изменение условий трудового договора</a:t>
            </a:r>
          </a:p>
          <a:p>
            <a:pPr marL="0" indent="0" algn="just">
              <a:buNone/>
            </a:pPr>
            <a:r>
              <a:rPr lang="ru-RU" sz="2400" dirty="0">
                <a:latin typeface="Times New Roman" panose="02020603050405020304" pitchFamily="18" charset="0"/>
                <a:cs typeface="Times New Roman" panose="02020603050405020304" pitchFamily="18" charset="0"/>
              </a:rPr>
              <a:t>В случае, когда по причинам, </a:t>
            </a:r>
            <a:r>
              <a:rPr lang="ru-RU" sz="2400" dirty="0">
                <a:solidFill>
                  <a:srgbClr val="FF0000"/>
                </a:solidFill>
                <a:latin typeface="Times New Roman" panose="02020603050405020304" pitchFamily="18" charset="0"/>
                <a:cs typeface="Times New Roman" panose="02020603050405020304" pitchFamily="18" charset="0"/>
              </a:rPr>
              <a:t>связанным с результатами СОУТ (изменение ранее установленного на рабочем месте класса (подкласса) условий труда)</a:t>
            </a:r>
            <a:r>
              <a:rPr lang="ru-RU" sz="2400" dirty="0">
                <a:latin typeface="Times New Roman" panose="02020603050405020304" pitchFamily="18" charset="0"/>
                <a:cs typeface="Times New Roman" panose="02020603050405020304" pitchFamily="18" charset="0"/>
              </a:rPr>
              <a:t>, изменением организационных или технологических условий труда (изменения в технике и технологии производства, структурная реорганизация производства, другие причины), определенные сторонами условия трудового договора не могут быть сохранены, допускается их изменение по инициативе работодателя, за исключением изменения трудовой функции работника.</a:t>
            </a:r>
          </a:p>
          <a:p>
            <a:pPr marL="0" indent="0" algn="just">
              <a:buNone/>
            </a:pPr>
            <a:r>
              <a:rPr lang="ru-RU" sz="2600" b="1" dirty="0">
                <a:latin typeface="Times New Roman" panose="02020603050405020304" pitchFamily="18" charset="0"/>
                <a:cs typeface="Times New Roman" panose="02020603050405020304" pitchFamily="18" charset="0"/>
              </a:rPr>
              <a:t>Статья 76. Отстранение от работы</a:t>
            </a:r>
          </a:p>
          <a:p>
            <a:pPr marL="0" indent="0" algn="just">
              <a:buNone/>
            </a:pPr>
            <a:r>
              <a:rPr lang="ru-RU" sz="2400" dirty="0">
                <a:latin typeface="Times New Roman" panose="02020603050405020304" pitchFamily="18" charset="0"/>
                <a:cs typeface="Times New Roman" panose="02020603050405020304" pitchFamily="18" charset="0"/>
              </a:rPr>
              <a:t>Работодатель обязан отстранить от работы (не допускать к работе) работника: …………..</a:t>
            </a:r>
          </a:p>
          <a:p>
            <a:pPr marL="0" indent="0" algn="just">
              <a:buNone/>
            </a:pPr>
            <a:r>
              <a:rPr lang="ru-RU" sz="2400" dirty="0">
                <a:latin typeface="Times New Roman" panose="02020603050405020304" pitchFamily="18" charset="0"/>
                <a:cs typeface="Times New Roman" panose="02020603050405020304" pitchFamily="18" charset="0"/>
              </a:rPr>
              <a:t>•</a:t>
            </a:r>
            <a:r>
              <a:rPr lang="ru-RU" sz="2400" dirty="0">
                <a:solidFill>
                  <a:srgbClr val="FF0000"/>
                </a:solidFill>
                <a:latin typeface="Times New Roman" panose="02020603050405020304" pitchFamily="18" charset="0"/>
                <a:cs typeface="Times New Roman" panose="02020603050405020304" pitchFamily="18" charset="0"/>
              </a:rPr>
              <a:t>не применяющего выданные ему в установленном порядке СИЗ, применение которых является обязательным при выполнении работ во вредных и (или) опасных условиях труда и (или) работ в особых температурных условиях.</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99922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5330" y="951707"/>
            <a:ext cx="7886700" cy="93043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48" y="2156460"/>
            <a:ext cx="8123002" cy="4213860"/>
          </a:xfrm>
        </p:spPr>
        <p:txBody>
          <a:bodyPr>
            <a:normAutofit fontScale="92500" lnSpcReduction="10000"/>
          </a:bodyPr>
          <a:lstStyle/>
          <a:p>
            <a:pPr marL="0" indent="0" algn="just">
              <a:buNone/>
            </a:pPr>
            <a:r>
              <a:rPr lang="ru-RU" sz="2900" dirty="0">
                <a:latin typeface="Times New Roman" panose="02020603050405020304" pitchFamily="18" charset="0"/>
                <a:cs typeface="Times New Roman" panose="02020603050405020304" pitchFamily="18" charset="0"/>
              </a:rPr>
              <a:t>    </a:t>
            </a:r>
            <a:r>
              <a:rPr lang="ru-RU" sz="2900" b="1" dirty="0">
                <a:latin typeface="Times New Roman" panose="02020603050405020304" pitchFamily="18" charset="0"/>
                <a:cs typeface="Times New Roman" panose="02020603050405020304" pitchFamily="18" charset="0"/>
              </a:rPr>
              <a:t>Статья 212 Государственные нормативные требования охраны труда и национальные стандарты безопасности труда</a:t>
            </a:r>
          </a:p>
          <a:p>
            <a:pPr algn="just"/>
            <a:r>
              <a:rPr lang="ru-RU" sz="2300" dirty="0" smtClean="0">
                <a:latin typeface="Times New Roman"/>
              </a:rPr>
              <a:t>К </a:t>
            </a:r>
            <a:r>
              <a:rPr lang="ru-RU" sz="2300" dirty="0">
                <a:latin typeface="Times New Roman"/>
              </a:rPr>
              <a:t>нормативным правовым актам, утверждаемым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труда, и содержащим государственные нормативные требования охраны труда, относятся:</a:t>
            </a:r>
          </a:p>
          <a:p>
            <a:pPr algn="just"/>
            <a:r>
              <a:rPr lang="ru-RU" sz="2300" dirty="0">
                <a:latin typeface="Times New Roman"/>
              </a:rPr>
              <a:t>правила по охране труда, а также иные нормативные правовые акты, содержащие требования охраны труда, предусмотренные настоящим Кодексом;</a:t>
            </a:r>
          </a:p>
          <a:p>
            <a:pPr algn="just"/>
            <a:r>
              <a:rPr lang="ru-RU" sz="2300" dirty="0">
                <a:latin typeface="Times New Roman"/>
              </a:rPr>
              <a:t>единые типовые нормы бесплатной выдачи работникам средств индивидуальной защиты.</a:t>
            </a:r>
          </a:p>
          <a:p>
            <a:pPr marL="0" indent="0" algn="just">
              <a:buNone/>
            </a:pPr>
            <a:endParaRPr lang="ru-RU" sz="2900" dirty="0" smtClean="0">
              <a:latin typeface="Times New Roman" panose="02020603050405020304" pitchFamily="18" charset="0"/>
              <a:cs typeface="Times New Roman" panose="02020603050405020304" pitchFamily="18" charset="0"/>
            </a:endParaRPr>
          </a:p>
          <a:p>
            <a:pPr marL="0" indent="0" algn="just">
              <a:buNone/>
            </a:pPr>
            <a:endParaRPr lang="ru-RU" sz="2900" b="1" dirty="0">
              <a:latin typeface="Times New Roman" panose="02020603050405020304" pitchFamily="18" charset="0"/>
              <a:cs typeface="Times New Roman" panose="02020603050405020304" pitchFamily="18" charset="0"/>
            </a:endParaRPr>
          </a:p>
          <a:p>
            <a:pPr marL="0" indent="0" algn="just">
              <a:buNone/>
            </a:pPr>
            <a:endParaRPr lang="ru-RU" sz="29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44737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48" y="1798320"/>
            <a:ext cx="8123002" cy="4876800"/>
          </a:xfrm>
        </p:spPr>
        <p:txBody>
          <a:bodyPr>
            <a:normAutofit fontScale="25000" lnSpcReduction="20000"/>
          </a:bodyPr>
          <a:lstStyle/>
          <a:p>
            <a:pPr marL="0" indent="0" algn="just">
              <a:buNone/>
            </a:pPr>
            <a:r>
              <a:rPr lang="ru-RU" sz="5000" dirty="0">
                <a:latin typeface="Times New Roman" panose="02020603050405020304" pitchFamily="18" charset="0"/>
                <a:cs typeface="Times New Roman" panose="02020603050405020304" pitchFamily="18" charset="0"/>
              </a:rPr>
              <a:t>    </a:t>
            </a:r>
            <a:r>
              <a:rPr lang="ru-RU" sz="5500" b="1" dirty="0">
                <a:latin typeface="Times New Roman" panose="02020603050405020304" pitchFamily="18" charset="0"/>
                <a:cs typeface="Times New Roman" panose="02020603050405020304" pitchFamily="18" charset="0"/>
              </a:rPr>
              <a:t>Статья 214. Обязанности работодателя в области охраны труда </a:t>
            </a:r>
          </a:p>
          <a:p>
            <a:pPr marL="0" indent="0" algn="just">
              <a:lnSpc>
                <a:spcPct val="120000"/>
              </a:lnSpc>
              <a:spcBef>
                <a:spcPts val="0"/>
              </a:spcBef>
              <a:buNone/>
            </a:pPr>
            <a:r>
              <a:rPr lang="ru-RU" sz="7200" b="1" dirty="0">
                <a:latin typeface="Times New Roman" panose="02020603050405020304" pitchFamily="18" charset="0"/>
                <a:cs typeface="Times New Roman" panose="02020603050405020304" pitchFamily="18" charset="0"/>
              </a:rPr>
              <a:t>Работодатель обязан </a:t>
            </a:r>
            <a:r>
              <a:rPr lang="ru-RU" sz="7200" dirty="0">
                <a:latin typeface="Times New Roman" panose="02020603050405020304" pitchFamily="18" charset="0"/>
                <a:cs typeface="Times New Roman" panose="02020603050405020304" pitchFamily="18" charset="0"/>
              </a:rPr>
              <a:t>создать безопасные условия труда </a:t>
            </a:r>
            <a:r>
              <a:rPr lang="ru-RU" sz="7200" dirty="0" smtClean="0">
                <a:latin typeface="Times New Roman" panose="02020603050405020304" pitchFamily="18" charset="0"/>
                <a:cs typeface="Times New Roman" panose="02020603050405020304" pitchFamily="18" charset="0"/>
              </a:rPr>
              <a:t>исходя из </a:t>
            </a:r>
            <a:r>
              <a:rPr lang="ru-RU" sz="7200" dirty="0">
                <a:latin typeface="Times New Roman" panose="02020603050405020304" pitchFamily="18" charset="0"/>
                <a:cs typeface="Times New Roman" panose="02020603050405020304" pitchFamily="18" charset="0"/>
              </a:rPr>
              <a:t>комплексной оценки технического и организационного уровня рабочего места, а также оценки факторов производственной среды и трудового процесса, которые могут </a:t>
            </a:r>
            <a:r>
              <a:rPr lang="ru-RU" sz="7200" dirty="0" smtClean="0">
                <a:latin typeface="Times New Roman" panose="02020603050405020304" pitchFamily="18" charset="0"/>
                <a:cs typeface="Times New Roman" panose="02020603050405020304" pitchFamily="18" charset="0"/>
              </a:rPr>
              <a:t>привести к нанесению вреда здоровья </a:t>
            </a:r>
            <a:r>
              <a:rPr lang="ru-RU" sz="7200" dirty="0">
                <a:latin typeface="Times New Roman" panose="02020603050405020304" pitchFamily="18" charset="0"/>
                <a:cs typeface="Times New Roman" panose="02020603050405020304" pitchFamily="18" charset="0"/>
              </a:rPr>
              <a:t>работников. </a:t>
            </a:r>
          </a:p>
          <a:p>
            <a:pPr marL="0" indent="0" algn="just">
              <a:lnSpc>
                <a:spcPct val="120000"/>
              </a:lnSpc>
              <a:spcBef>
                <a:spcPts val="0"/>
              </a:spcBef>
              <a:buNone/>
            </a:pPr>
            <a:r>
              <a:rPr lang="ru-RU" sz="7200" dirty="0" smtClean="0">
                <a:latin typeface="Times New Roman" panose="02020603050405020304" pitchFamily="18" charset="0"/>
                <a:cs typeface="Times New Roman" panose="02020603050405020304" pitchFamily="18" charset="0"/>
              </a:rPr>
              <a:t>В </a:t>
            </a:r>
            <a:r>
              <a:rPr lang="ru-RU" sz="7200" dirty="0">
                <a:latin typeface="Times New Roman" panose="02020603050405020304" pitchFamily="18" charset="0"/>
                <a:cs typeface="Times New Roman" panose="02020603050405020304" pitchFamily="18" charset="0"/>
              </a:rPr>
              <a:t>этих целях работодатель обеспечивает:</a:t>
            </a:r>
          </a:p>
          <a:p>
            <a:pPr marL="0" indent="0" algn="just">
              <a:lnSpc>
                <a:spcPct val="120000"/>
              </a:lnSpc>
              <a:spcBef>
                <a:spcPts val="0"/>
              </a:spcBef>
              <a:buNone/>
            </a:pPr>
            <a:r>
              <a:rPr lang="ru-RU" sz="7200" dirty="0" smtClean="0">
                <a:latin typeface="Times New Roman" panose="02020603050405020304" pitchFamily="18" charset="0"/>
                <a:cs typeface="Times New Roman" panose="02020603050405020304" pitchFamily="18" charset="0"/>
              </a:rPr>
              <a:t>• </a:t>
            </a:r>
            <a:r>
              <a:rPr lang="ru-RU" sz="7200" dirty="0">
                <a:latin typeface="Times New Roman" panose="02020603050405020304" pitchFamily="18" charset="0"/>
                <a:cs typeface="Times New Roman" panose="02020603050405020304" pitchFamily="18" charset="0"/>
              </a:rPr>
              <a:t>создание и </a:t>
            </a:r>
            <a:r>
              <a:rPr lang="ru-RU" sz="7200" dirty="0">
                <a:solidFill>
                  <a:srgbClr val="FF0000"/>
                </a:solidFill>
                <a:latin typeface="Times New Roman" panose="02020603050405020304" pitchFamily="18" charset="0"/>
                <a:cs typeface="Times New Roman" panose="02020603050405020304" pitchFamily="18" charset="0"/>
              </a:rPr>
              <a:t>функционирование</a:t>
            </a:r>
            <a:r>
              <a:rPr lang="ru-RU" sz="7200" dirty="0">
                <a:latin typeface="Times New Roman" panose="02020603050405020304" pitchFamily="18" charset="0"/>
                <a:cs typeface="Times New Roman" panose="02020603050405020304" pitchFamily="18" charset="0"/>
              </a:rPr>
              <a:t> системы управления охраной труда; </a:t>
            </a:r>
          </a:p>
          <a:p>
            <a:pPr marL="0" indent="0" algn="just">
              <a:lnSpc>
                <a:spcPct val="120000"/>
              </a:lnSpc>
              <a:spcBef>
                <a:spcPts val="0"/>
              </a:spcBef>
              <a:buNone/>
            </a:pPr>
            <a:r>
              <a:rPr lang="ru-RU" sz="7200" dirty="0">
                <a:latin typeface="Times New Roman" panose="02020603050405020304" pitchFamily="18" charset="0"/>
                <a:cs typeface="Times New Roman" panose="02020603050405020304" pitchFamily="18" charset="0"/>
              </a:rPr>
              <a:t>• систематическое выявление опасностей и профессиональных рисков, их регулярный анализ и оценку;</a:t>
            </a:r>
          </a:p>
          <a:p>
            <a:pPr marL="0" indent="0" algn="just">
              <a:lnSpc>
                <a:spcPct val="120000"/>
              </a:lnSpc>
              <a:spcBef>
                <a:spcPts val="0"/>
              </a:spcBef>
              <a:buNone/>
            </a:pPr>
            <a:r>
              <a:rPr lang="ru-RU" sz="7200" dirty="0">
                <a:latin typeface="Times New Roman" panose="02020603050405020304" pitchFamily="18" charset="0"/>
                <a:cs typeface="Times New Roman" panose="02020603050405020304" pitchFamily="18" charset="0"/>
              </a:rPr>
              <a:t>• разработку мер, направленных на обеспечение безопасных условий и охраны труда, оценку уровня профессиональных рисков перед вводом в эксплуатацию производственных объектов, вновь организованных рабочих мест;</a:t>
            </a:r>
          </a:p>
          <a:p>
            <a:pPr marL="0" indent="0" algn="just">
              <a:lnSpc>
                <a:spcPct val="120000"/>
              </a:lnSpc>
              <a:spcBef>
                <a:spcPts val="0"/>
              </a:spcBef>
              <a:buNone/>
            </a:pPr>
            <a:r>
              <a:rPr lang="ru-RU" sz="7200" dirty="0">
                <a:latin typeface="Times New Roman" panose="02020603050405020304" pitchFamily="18" charset="0"/>
                <a:cs typeface="Times New Roman" panose="02020603050405020304" pitchFamily="18" charset="0"/>
              </a:rPr>
              <a:t>• обучение использованию (применению) средств индивидуальной защиты;</a:t>
            </a:r>
          </a:p>
          <a:p>
            <a:pPr marL="0" indent="0" algn="just">
              <a:lnSpc>
                <a:spcPct val="120000"/>
              </a:lnSpc>
              <a:spcBef>
                <a:spcPts val="0"/>
              </a:spcBef>
              <a:buNone/>
            </a:pPr>
            <a:r>
              <a:rPr lang="ru-RU" sz="7200" dirty="0">
                <a:latin typeface="Times New Roman" panose="02020603050405020304" pitchFamily="18" charset="0"/>
                <a:cs typeface="Times New Roman" panose="02020603050405020304" pitchFamily="18" charset="0"/>
              </a:rPr>
              <a:t>•  расследование и учет несчастных случаев на производстве, профессиональных заболеваний, учет и рассмотрение причин и обстоятельств событий, приведших к возникновению микроповреждений (микротравм</a:t>
            </a:r>
            <a:r>
              <a:rPr lang="ru-RU" sz="7200" dirty="0" smtClean="0">
                <a:latin typeface="Times New Roman" panose="02020603050405020304" pitchFamily="18" charset="0"/>
                <a:cs typeface="Times New Roman" panose="02020603050405020304" pitchFamily="18" charset="0"/>
              </a:rPr>
              <a:t>);</a:t>
            </a:r>
            <a:endParaRPr lang="ru-RU" sz="7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2694116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48" y="1798320"/>
            <a:ext cx="8351602" cy="4876800"/>
          </a:xfrm>
        </p:spPr>
        <p:txBody>
          <a:bodyPr>
            <a:normAutofit fontScale="25000" lnSpcReduction="20000"/>
          </a:bodyPr>
          <a:lstStyle/>
          <a:p>
            <a:pPr marL="0" indent="0" algn="just">
              <a:buNone/>
            </a:pPr>
            <a:r>
              <a:rPr lang="ru-RU" sz="5000" dirty="0">
                <a:latin typeface="Times New Roman" panose="02020603050405020304" pitchFamily="18" charset="0"/>
                <a:cs typeface="Times New Roman" panose="02020603050405020304" pitchFamily="18" charset="0"/>
              </a:rPr>
              <a:t>    </a:t>
            </a:r>
            <a:r>
              <a:rPr lang="ru-RU" sz="7200" b="1" dirty="0">
                <a:latin typeface="Times New Roman" panose="02020603050405020304" pitchFamily="18" charset="0"/>
                <a:cs typeface="Times New Roman" panose="02020603050405020304" pitchFamily="18" charset="0"/>
              </a:rPr>
              <a:t>Статья 214. Обязанности работодателя в области охраны труда </a:t>
            </a:r>
            <a:endParaRPr lang="ru-RU" sz="7200" b="1" dirty="0" smtClean="0">
              <a:latin typeface="Times New Roman" panose="02020603050405020304" pitchFamily="18" charset="0"/>
              <a:cs typeface="Times New Roman" panose="02020603050405020304" pitchFamily="18" charset="0"/>
            </a:endParaRPr>
          </a:p>
          <a:p>
            <a:pPr marL="0" indent="0" algn="just">
              <a:buNone/>
            </a:pPr>
            <a:endParaRPr lang="ru-RU" sz="7200" b="1"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ru-RU" sz="6600" dirty="0" smtClean="0">
                <a:latin typeface="Times New Roman" panose="02020603050405020304" pitchFamily="18" charset="0"/>
                <a:cs typeface="Times New Roman" panose="02020603050405020304" pitchFamily="18" charset="0"/>
              </a:rPr>
              <a:t>• </a:t>
            </a:r>
            <a:r>
              <a:rPr lang="ru-RU" sz="6800" dirty="0" smtClean="0">
                <a:latin typeface="Times New Roman" panose="02020603050405020304" pitchFamily="18" charset="0"/>
                <a:cs typeface="Times New Roman" panose="02020603050405020304" pitchFamily="18" charset="0"/>
              </a:rPr>
              <a:t>информирование </a:t>
            </a:r>
            <a:r>
              <a:rPr lang="ru-RU" sz="6800" dirty="0">
                <a:latin typeface="Times New Roman" panose="02020603050405020304" pitchFamily="18" charset="0"/>
                <a:cs typeface="Times New Roman" panose="02020603050405020304" pitchFamily="18" charset="0"/>
              </a:rPr>
              <a:t>работников об условиях и охране труда на их рабочих местах, о существующем профессиональном риске и его уровне, а также о мерах по защите от воздействия вредных и (или) опасных производственных факторов, имеющихся на рабочих местах, о предоставляемых им гарантиях, полагающихся им компенсациях и средствах индивидуальной защиты, об использовании в целях контроля за безопасностью производства работ приборов, устройств, оборудования и (или) комплексов (систем) приборов, устройств, оборудования, обеспечивающих дистанционную видео-, аудио- или иную фиксацию процессов производства работ;</a:t>
            </a:r>
          </a:p>
          <a:p>
            <a:pPr marL="0" indent="0" algn="just">
              <a:lnSpc>
                <a:spcPct val="120000"/>
              </a:lnSpc>
              <a:spcBef>
                <a:spcPts val="0"/>
              </a:spcBef>
              <a:buNone/>
            </a:pPr>
            <a:r>
              <a:rPr lang="ru-RU" sz="6800" dirty="0" smtClean="0">
                <a:latin typeface="Times New Roman" panose="02020603050405020304" pitchFamily="18" charset="0"/>
                <a:cs typeface="Times New Roman" panose="02020603050405020304" pitchFamily="18" charset="0"/>
              </a:rPr>
              <a:t>• разработку </a:t>
            </a:r>
            <a:r>
              <a:rPr lang="ru-RU" sz="6800" dirty="0">
                <a:latin typeface="Times New Roman" panose="02020603050405020304" pitchFamily="18" charset="0"/>
                <a:cs typeface="Times New Roman" panose="02020603050405020304" pitchFamily="18" charset="0"/>
              </a:rPr>
              <a:t>и утверждение локальных нормативных актов по охране труда с учетом мнения выборного органа первичной профсоюзной организации или иного уполномоченного работниками представительного органа </a:t>
            </a:r>
            <a:r>
              <a:rPr lang="ru-RU" sz="6800" dirty="0" smtClean="0">
                <a:latin typeface="Times New Roman" panose="02020603050405020304" pitchFamily="18" charset="0"/>
                <a:cs typeface="Times New Roman" panose="02020603050405020304" pitchFamily="18" charset="0"/>
              </a:rPr>
              <a:t>;</a:t>
            </a:r>
            <a:endParaRPr lang="ru-RU" sz="6800" dirty="0">
              <a:latin typeface="Times New Roman" panose="02020603050405020304" pitchFamily="18" charset="0"/>
              <a:cs typeface="Times New Roman" panose="02020603050405020304" pitchFamily="18" charset="0"/>
            </a:endParaRPr>
          </a:p>
          <a:p>
            <a:pPr marL="0" indent="0" algn="just">
              <a:lnSpc>
                <a:spcPct val="120000"/>
              </a:lnSpc>
              <a:spcBef>
                <a:spcPts val="0"/>
              </a:spcBef>
              <a:buNone/>
            </a:pPr>
            <a:r>
              <a:rPr lang="ru-RU" sz="6800" dirty="0" smtClean="0">
                <a:latin typeface="Times New Roman" panose="02020603050405020304" pitchFamily="18" charset="0"/>
                <a:cs typeface="Times New Roman" panose="02020603050405020304" pitchFamily="18" charset="0"/>
              </a:rPr>
              <a:t>• ведение </a:t>
            </a:r>
            <a:r>
              <a:rPr lang="ru-RU" sz="6800" dirty="0">
                <a:latin typeface="Times New Roman" panose="02020603050405020304" pitchFamily="18" charset="0"/>
                <a:cs typeface="Times New Roman" panose="02020603050405020304" pitchFamily="18" charset="0"/>
              </a:rPr>
              <a:t>реестра (перечня) нормативных правовых актов (в том числе с использованием электронных вычислительных машин и баз данных), содержащих требования охраны труда, в соответствии со спецификой своей деятельности, а также доступ работников к актуальным редакциям таких </a:t>
            </a:r>
            <a:r>
              <a:rPr lang="ru-RU" sz="6800" dirty="0" smtClean="0">
                <a:latin typeface="Times New Roman" panose="02020603050405020304" pitchFamily="18" charset="0"/>
                <a:cs typeface="Times New Roman" panose="02020603050405020304" pitchFamily="18" charset="0"/>
              </a:rPr>
              <a:t>нормативных правовых </a:t>
            </a:r>
            <a:r>
              <a:rPr lang="ru-RU" sz="6800" dirty="0">
                <a:latin typeface="Times New Roman" panose="02020603050405020304" pitchFamily="18" charset="0"/>
                <a:cs typeface="Times New Roman" panose="02020603050405020304" pitchFamily="18" charset="0"/>
              </a:rPr>
              <a:t>актов</a:t>
            </a:r>
            <a:r>
              <a:rPr lang="ru-RU" sz="6800" dirty="0" smtClean="0">
                <a:latin typeface="Times New Roman" panose="02020603050405020304" pitchFamily="18" charset="0"/>
                <a:cs typeface="Times New Roman" panose="02020603050405020304" pitchFamily="18" charset="0"/>
              </a:rPr>
              <a:t>;</a:t>
            </a:r>
            <a:endParaRPr lang="ru-RU" sz="6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2591586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798320"/>
            <a:ext cx="8012430" cy="4876800"/>
          </a:xfrm>
        </p:spPr>
        <p:txBody>
          <a:bodyPr>
            <a:normAutofit/>
          </a:bodyPr>
          <a:lstStyle/>
          <a:p>
            <a:pPr marL="0" indent="0" algn="just">
              <a:buNone/>
            </a:pPr>
            <a:r>
              <a:rPr lang="ru-RU" sz="1600" dirty="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Статья 214. Обязанности работодателя в области охраны </a:t>
            </a:r>
            <a:r>
              <a:rPr lang="ru-RU" sz="1800" b="1" dirty="0" smtClean="0">
                <a:latin typeface="Times New Roman" panose="02020603050405020304" pitchFamily="18" charset="0"/>
                <a:cs typeface="Times New Roman" panose="02020603050405020304" pitchFamily="18" charset="0"/>
              </a:rPr>
              <a:t>труда</a:t>
            </a:r>
          </a:p>
          <a:p>
            <a:pPr marL="0" indent="0" algn="just">
              <a:buNone/>
            </a:pPr>
            <a:r>
              <a:rPr lang="ru-RU" sz="1600" b="1"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приостановление </a:t>
            </a:r>
            <a:r>
              <a:rPr lang="ru-RU" sz="1800" dirty="0">
                <a:latin typeface="Times New Roman" panose="02020603050405020304" pitchFamily="18" charset="0"/>
                <a:cs typeface="Times New Roman" panose="02020603050405020304" pitchFamily="18" charset="0"/>
              </a:rPr>
              <a:t>при возникновении угрозы жизни и здоровью работников </a:t>
            </a:r>
            <a:r>
              <a:rPr lang="ru-RU" sz="1800" dirty="0" smtClean="0">
                <a:latin typeface="Times New Roman" panose="02020603050405020304" pitchFamily="18" charset="0"/>
                <a:cs typeface="Times New Roman" panose="02020603050405020304" pitchFamily="18" charset="0"/>
              </a:rPr>
              <a:t>производство работ, </a:t>
            </a:r>
            <a:r>
              <a:rPr lang="ru-RU" sz="1800" dirty="0">
                <a:latin typeface="Times New Roman" panose="02020603050405020304" pitchFamily="18" charset="0"/>
                <a:cs typeface="Times New Roman" panose="02020603050405020304" pitchFamily="18" charset="0"/>
              </a:rPr>
              <a:t>а также эксплуатации оборудования, зданий или сооружений, осуществления отдельных видов </a:t>
            </a:r>
            <a:r>
              <a:rPr lang="ru-RU" sz="1800" dirty="0" smtClean="0">
                <a:latin typeface="Times New Roman" panose="02020603050405020304" pitchFamily="18" charset="0"/>
                <a:cs typeface="Times New Roman" panose="02020603050405020304" pitchFamily="18" charset="0"/>
              </a:rPr>
              <a:t>деятельности, </a:t>
            </a:r>
            <a:r>
              <a:rPr lang="ru-RU" sz="1800" dirty="0">
                <a:latin typeface="Times New Roman" panose="02020603050405020304" pitchFamily="18" charset="0"/>
                <a:cs typeface="Times New Roman" panose="02020603050405020304" pitchFamily="18" charset="0"/>
              </a:rPr>
              <a:t>оказания услуг до устранения </a:t>
            </a:r>
            <a:r>
              <a:rPr lang="ru-RU" sz="1800" dirty="0" smtClean="0">
                <a:latin typeface="Times New Roman" panose="02020603050405020304" pitchFamily="18" charset="0"/>
                <a:cs typeface="Times New Roman" panose="02020603050405020304" pitchFamily="18" charset="0"/>
              </a:rPr>
              <a:t>такой угрозы;</a:t>
            </a:r>
            <a:endParaRPr lang="ru-RU" sz="1800" dirty="0">
              <a:latin typeface="Times New Roman" panose="02020603050405020304" pitchFamily="18" charset="0"/>
              <a:cs typeface="Times New Roman" panose="02020603050405020304" pitchFamily="18" charset="0"/>
            </a:endParaRPr>
          </a:p>
          <a:p>
            <a:pPr marL="0" indent="0" algn="just">
              <a:spcBef>
                <a:spcPts val="600"/>
              </a:spcBef>
              <a:buNone/>
            </a:pPr>
            <a:endParaRPr lang="ru-RU" sz="1600" dirty="0" smtClean="0">
              <a:latin typeface="Times New Roman" panose="02020603050405020304" pitchFamily="18" charset="0"/>
              <a:cs typeface="Times New Roman" panose="02020603050405020304" pitchFamily="18" charset="0"/>
            </a:endParaRPr>
          </a:p>
          <a:p>
            <a:pPr marL="0" indent="0" algn="just">
              <a:spcBef>
                <a:spcPts val="600"/>
              </a:spcBef>
              <a:buNone/>
            </a:pPr>
            <a:r>
              <a:rPr lang="ru-RU" sz="1800" dirty="0">
                <a:latin typeface="Times New Roman" panose="02020603050405020304" pitchFamily="18" charset="0"/>
                <a:cs typeface="Times New Roman" panose="02020603050405020304" pitchFamily="18" charset="0"/>
              </a:rPr>
              <a:t>При производстве работ (оказании услуг) на территории, находящейся под контролем другого работодателя (иного лица), работодатель, осуществляющий производство работ (оказание услуг), обязан перед началом производства работ (оказания услуг) согласовать с другим работодателем (иным лицом) мероприятия по предотвращению случаев повреждения здоровья работников, в том числе работников сторонних организаций, производящих работы (оказывающих услуги) на данной территории. Примерный перечень мероприятий по предотвращению случаев повреждения здоровья работников утверждается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a:t>
            </a: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280661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fontScale="92500" lnSpcReduction="10000"/>
          </a:bodyPr>
          <a:lstStyle/>
          <a:p>
            <a:pPr marL="0" indent="0" algn="just">
              <a:buNone/>
            </a:pPr>
            <a:r>
              <a:rPr lang="ru-RU" sz="1600"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Статья </a:t>
            </a:r>
            <a:r>
              <a:rPr lang="ru-RU" sz="1600" b="1" dirty="0">
                <a:latin typeface="Times New Roman" panose="02020603050405020304" pitchFamily="18" charset="0"/>
                <a:cs typeface="Times New Roman" panose="02020603050405020304" pitchFamily="18" charset="0"/>
              </a:rPr>
              <a:t>214</a:t>
            </a:r>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1 </a:t>
            </a:r>
            <a:r>
              <a:rPr lang="ru-RU" sz="1600" b="1" dirty="0" smtClean="0">
                <a:latin typeface="Times New Roman" panose="02020603050405020304" pitchFamily="18" charset="0"/>
                <a:cs typeface="Times New Roman" panose="02020603050405020304" pitchFamily="18" charset="0"/>
              </a:rPr>
              <a:t>Запрет </a:t>
            </a:r>
            <a:r>
              <a:rPr lang="ru-RU" sz="1600" b="1" dirty="0">
                <a:latin typeface="Times New Roman" panose="02020603050405020304" pitchFamily="18" charset="0"/>
                <a:cs typeface="Times New Roman" panose="02020603050405020304" pitchFamily="18" charset="0"/>
              </a:rPr>
              <a:t>на работу в опасных условиях труда (с 1.01.2020</a:t>
            </a:r>
            <a:r>
              <a:rPr lang="ru-RU" sz="1600" b="1" dirty="0" smtClean="0">
                <a:latin typeface="Times New Roman" panose="02020603050405020304" pitchFamily="18" charset="0"/>
                <a:cs typeface="Times New Roman" panose="02020603050405020304" pitchFamily="18" charset="0"/>
              </a:rPr>
              <a:t>)</a:t>
            </a:r>
          </a:p>
          <a:p>
            <a:pPr marL="0" indent="0" algn="just">
              <a:buNone/>
            </a:pPr>
            <a:r>
              <a:rPr lang="ru-RU" sz="1600" b="1"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Работодатель </a:t>
            </a:r>
            <a:r>
              <a:rPr lang="ru-RU" sz="1600" dirty="0">
                <a:latin typeface="Times New Roman" panose="02020603050405020304" pitchFamily="18" charset="0"/>
                <a:cs typeface="Times New Roman" panose="02020603050405020304" pitchFamily="18" charset="0"/>
              </a:rPr>
              <a:t>обязан приостановить работы на </a:t>
            </a:r>
            <a:r>
              <a:rPr lang="ru-RU" sz="1600" dirty="0" smtClean="0">
                <a:latin typeface="Times New Roman" panose="02020603050405020304" pitchFamily="18" charset="0"/>
                <a:cs typeface="Times New Roman" panose="02020603050405020304" pitchFamily="18" charset="0"/>
              </a:rPr>
              <a:t>рабочих местах </a:t>
            </a:r>
            <a:r>
              <a:rPr lang="ru-RU" sz="1600" dirty="0">
                <a:latin typeface="Times New Roman" panose="02020603050405020304" pitchFamily="18" charset="0"/>
                <a:cs typeface="Times New Roman" panose="02020603050405020304" pitchFamily="18" charset="0"/>
              </a:rPr>
              <a:t>в случаях, если </a:t>
            </a:r>
            <a:r>
              <a:rPr lang="ru-RU" sz="1600" dirty="0" smtClean="0">
                <a:latin typeface="Times New Roman" panose="02020603050405020304" pitchFamily="18" charset="0"/>
                <a:cs typeface="Times New Roman" panose="02020603050405020304" pitchFamily="18" charset="0"/>
              </a:rPr>
              <a:t>условия труда </a:t>
            </a:r>
            <a:r>
              <a:rPr lang="ru-RU" sz="1600" dirty="0">
                <a:latin typeface="Times New Roman" panose="02020603050405020304" pitchFamily="18" charset="0"/>
                <a:cs typeface="Times New Roman" panose="02020603050405020304" pitchFamily="18" charset="0"/>
              </a:rPr>
              <a:t>на таких рабочих местах</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 результатам СОУТ отнесены к опасному классу </a:t>
            </a:r>
            <a:r>
              <a:rPr lang="ru-RU" sz="1600" dirty="0" smtClean="0">
                <a:latin typeface="Times New Roman" panose="02020603050405020304" pitchFamily="18" charset="0"/>
                <a:cs typeface="Times New Roman" panose="02020603050405020304" pitchFamily="18" charset="0"/>
              </a:rPr>
              <a:t>условий труда.</a:t>
            </a:r>
            <a:endParaRPr lang="ru-RU" sz="1600" dirty="0">
              <a:latin typeface="Times New Roman" panose="02020603050405020304" pitchFamily="18" charset="0"/>
              <a:cs typeface="Times New Roman" panose="02020603050405020304" pitchFamily="18" charset="0"/>
            </a:endParaRPr>
          </a:p>
          <a:p>
            <a:pPr marL="0" indent="0" algn="just">
              <a:spcBef>
                <a:spcPts val="600"/>
              </a:spcBef>
              <a:buNone/>
            </a:pPr>
            <a:r>
              <a:rPr lang="ru-RU" sz="1600" dirty="0">
                <a:latin typeface="Times New Roman" panose="02020603050405020304" pitchFamily="18" charset="0"/>
                <a:cs typeface="Times New Roman" panose="02020603050405020304" pitchFamily="18" charset="0"/>
              </a:rPr>
              <a:t>Приостановка работ осуществляется до устранения оснований, послуживших установлению опасного класса условий труда.</a:t>
            </a:r>
          </a:p>
          <a:p>
            <a:pPr marL="0" indent="0" algn="just">
              <a:spcBef>
                <a:spcPts val="600"/>
              </a:spcBef>
              <a:buNone/>
            </a:pPr>
            <a:r>
              <a:rPr lang="ru-RU" sz="1600" dirty="0">
                <a:latin typeface="Times New Roman" panose="02020603050405020304" pitchFamily="18" charset="0"/>
                <a:cs typeface="Times New Roman" panose="02020603050405020304" pitchFamily="18" charset="0"/>
              </a:rPr>
              <a:t>На время приостановки работ работникам, занятым на таких рабочих местах, предоставляются гарантии, установленные частью третьей статьи </a:t>
            </a:r>
            <a:r>
              <a:rPr lang="ru-RU" sz="1600" dirty="0" smtClean="0">
                <a:latin typeface="Times New Roman" panose="02020603050405020304" pitchFamily="18" charset="0"/>
                <a:cs typeface="Times New Roman" panose="02020603050405020304" pitchFamily="18" charset="0"/>
              </a:rPr>
              <a:t>216.1 </a:t>
            </a:r>
            <a:r>
              <a:rPr lang="ru-RU" sz="1600" dirty="0">
                <a:latin typeface="Times New Roman" panose="02020603050405020304" pitchFamily="18" charset="0"/>
                <a:cs typeface="Times New Roman" panose="02020603050405020304" pitchFamily="18" charset="0"/>
              </a:rPr>
              <a:t>настоящего Кодекса.</a:t>
            </a:r>
          </a:p>
          <a:p>
            <a:pPr marL="0" indent="0" algn="just">
              <a:spcBef>
                <a:spcPts val="600"/>
              </a:spcBef>
              <a:buNone/>
            </a:pPr>
            <a:r>
              <a:rPr lang="ru-RU" sz="1600" dirty="0">
                <a:latin typeface="Times New Roman" panose="02020603050405020304" pitchFamily="18" charset="0"/>
                <a:cs typeface="Times New Roman" panose="02020603050405020304" pitchFamily="18" charset="0"/>
              </a:rPr>
              <a:t>Устранение оснований, послуживших установлению опасного класса условий труда, осуществляется на основе плана мероприятий, который разрабатывает работодатель с учетом мнения выборного органа первичной профсоюзной организации или иного представительного органа работников (при наличии).</a:t>
            </a:r>
          </a:p>
          <a:p>
            <a:pPr marL="0" indent="0" algn="just">
              <a:spcBef>
                <a:spcPts val="600"/>
              </a:spcBef>
              <a:buNone/>
            </a:pPr>
            <a:r>
              <a:rPr lang="ru-RU" sz="1600" dirty="0">
                <a:latin typeface="Times New Roman" panose="02020603050405020304" pitchFamily="18" charset="0"/>
                <a:cs typeface="Times New Roman" panose="02020603050405020304" pitchFamily="18" charset="0"/>
              </a:rPr>
              <a:t>Копия утвержденного работодателем плана мероприятий направляется работодателем в </a:t>
            </a:r>
            <a:r>
              <a:rPr lang="ru-RU" sz="1600" dirty="0" err="1" smtClean="0">
                <a:latin typeface="Times New Roman" panose="02020603050405020304" pitchFamily="18" charset="0"/>
                <a:cs typeface="Times New Roman" panose="02020603050405020304" pitchFamily="18" charset="0"/>
              </a:rPr>
              <a:t>Госинспекцию</a:t>
            </a:r>
            <a:r>
              <a:rPr lang="ru-RU" sz="1600" dirty="0" smtClean="0">
                <a:latin typeface="Times New Roman" panose="02020603050405020304" pitchFamily="18" charset="0"/>
                <a:cs typeface="Times New Roman" panose="02020603050405020304" pitchFamily="18" charset="0"/>
              </a:rPr>
              <a:t> труда</a:t>
            </a:r>
            <a:r>
              <a:rPr lang="ru-RU" sz="1600" dirty="0">
                <a:latin typeface="Times New Roman" panose="02020603050405020304" pitchFamily="18" charset="0"/>
                <a:cs typeface="Times New Roman" panose="02020603050405020304" pitchFamily="18" charset="0"/>
              </a:rPr>
              <a:t>.</a:t>
            </a:r>
          </a:p>
          <a:p>
            <a:pPr marL="0" indent="0" algn="just">
              <a:spcBef>
                <a:spcPts val="600"/>
              </a:spcBef>
              <a:buNone/>
            </a:pPr>
            <a:r>
              <a:rPr lang="ru-RU" sz="1600" dirty="0">
                <a:latin typeface="Times New Roman" panose="02020603050405020304" pitchFamily="18" charset="0"/>
                <a:cs typeface="Times New Roman" panose="02020603050405020304" pitchFamily="18" charset="0"/>
              </a:rPr>
              <a:t>Возобновление деятельности работодателя допускается только по результатам внеплановой СОУТ, </a:t>
            </a:r>
            <a:r>
              <a:rPr lang="ru-RU" sz="1600" dirty="0" smtClean="0">
                <a:latin typeface="Times New Roman" panose="02020603050405020304" pitchFamily="18" charset="0"/>
                <a:cs typeface="Times New Roman" panose="02020603050405020304" pitchFamily="18" charset="0"/>
              </a:rPr>
              <a:t>подтверждающей снижение класса </a:t>
            </a:r>
            <a:r>
              <a:rPr lang="ru-RU" sz="1600" dirty="0">
                <a:latin typeface="Times New Roman" panose="02020603050405020304" pitchFamily="18" charset="0"/>
                <a:cs typeface="Times New Roman" panose="02020603050405020304" pitchFamily="18" charset="0"/>
              </a:rPr>
              <a:t>условий труда.</a:t>
            </a:r>
          </a:p>
          <a:p>
            <a:pPr marL="0" indent="0" algn="just">
              <a:spcBef>
                <a:spcPts val="600"/>
              </a:spcBef>
              <a:buNone/>
            </a:pPr>
            <a:r>
              <a:rPr lang="ru-RU" sz="1600" dirty="0">
                <a:latin typeface="Times New Roman" panose="02020603050405020304" pitchFamily="18" charset="0"/>
                <a:cs typeface="Times New Roman" panose="02020603050405020304" pitchFamily="18" charset="0"/>
              </a:rPr>
              <a:t>Установленный настоящей статьей запрет не распространяется на работы, связанные с предотвращением или устранением последствий чрезвычайных ситуаций, а также на отдельные виды работ, перечень которых утверждается Правительством Российской Федерации с учетом мнения Российской трехсторонней комиссии по регулированию социально-трудовых отношений.</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3085848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a:bodyPr>
          <a:lstStyle/>
          <a:p>
            <a:pPr marL="0" indent="0" algn="just">
              <a:buNone/>
            </a:pP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Статья 214.2. </a:t>
            </a:r>
            <a:r>
              <a:rPr lang="ru-RU" sz="1600" b="1" dirty="0" smtClean="0">
                <a:latin typeface="Times New Roman" panose="02020603050405020304" pitchFamily="18" charset="0"/>
                <a:cs typeface="Times New Roman" panose="02020603050405020304" pitchFamily="18" charset="0"/>
              </a:rPr>
              <a:t> Права </a:t>
            </a:r>
            <a:r>
              <a:rPr lang="ru-RU" sz="1600" b="1" dirty="0">
                <a:latin typeface="Times New Roman" panose="02020603050405020304" pitchFamily="18" charset="0"/>
                <a:cs typeface="Times New Roman" panose="02020603050405020304" pitchFamily="18" charset="0"/>
              </a:rPr>
              <a:t>работодателя в области охраны </a:t>
            </a:r>
            <a:r>
              <a:rPr lang="ru-RU" sz="1600" b="1" dirty="0" smtClean="0">
                <a:latin typeface="Times New Roman" panose="02020603050405020304" pitchFamily="18" charset="0"/>
                <a:cs typeface="Times New Roman" panose="02020603050405020304" pitchFamily="18" charset="0"/>
              </a:rPr>
              <a:t>труда</a:t>
            </a:r>
          </a:p>
          <a:p>
            <a:pPr marL="0" indent="0" algn="just">
              <a:buNone/>
            </a:pPr>
            <a:r>
              <a:rPr lang="ru-RU" sz="1600" dirty="0" smtClean="0">
                <a:latin typeface="Times New Roman" panose="02020603050405020304" pitchFamily="18" charset="0"/>
                <a:cs typeface="Times New Roman" panose="02020603050405020304" pitchFamily="18" charset="0"/>
              </a:rPr>
              <a:t>Работодатель </a:t>
            </a:r>
            <a:r>
              <a:rPr lang="ru-RU" sz="1600" dirty="0">
                <a:latin typeface="Times New Roman" panose="02020603050405020304" pitchFamily="18" charset="0"/>
                <a:cs typeface="Times New Roman" panose="02020603050405020304" pitchFamily="18" charset="0"/>
              </a:rPr>
              <a:t>имеет право:</a:t>
            </a:r>
          </a:p>
          <a:p>
            <a:pPr marL="0" indent="0" algn="just">
              <a:buNone/>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использовать в целях контроля за безопасностью производства работ приборы, устройства, оборудование и (или) комплексы (системы) приборов, устройств, оборудования, обеспечивающих дистанционную видео-, аудио- или иную фиксацию процессов производства работ, обеспечивать хранение полученной информации</a:t>
            </a:r>
            <a:r>
              <a:rPr lang="ru-RU" sz="1600" dirty="0" smtClean="0">
                <a:latin typeface="Times New Roman" panose="02020603050405020304" pitchFamily="18" charset="0"/>
                <a:cs typeface="Times New Roman" panose="02020603050405020304" pitchFamily="18" charset="0"/>
              </a:rPr>
              <a:t>;</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вести электронный документооборот в области охраны труда;</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предоставлять </a:t>
            </a:r>
            <a:r>
              <a:rPr lang="ru-RU" sz="1600" dirty="0">
                <a:latin typeface="Times New Roman" panose="02020603050405020304" pitchFamily="18" charset="0"/>
                <a:cs typeface="Times New Roman" panose="02020603050405020304" pitchFamily="18" charset="0"/>
              </a:rPr>
              <a:t>дистанционный доступ к наблюдению за безопасным производством работ, а также к базам электронных документов работодателя в области охраны труда федеральному органу исполнительной власти, уполномоченному на осуществление федерального государственного надзора за соблюдением трудового законодательства и иных нормативных правовых актов, содержащих нормы трудового права, и его территориальным органам (государственным инспекциям труда в субъектах Российской Федерации)</a:t>
            </a: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3112690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a:bodyPr>
          <a:lstStyle/>
          <a:p>
            <a:pPr marL="0" indent="0" algn="just">
              <a:buNone/>
            </a:pP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Статья </a:t>
            </a:r>
            <a:r>
              <a:rPr lang="ru-RU" sz="1600" b="1" dirty="0" smtClean="0">
                <a:latin typeface="Times New Roman" panose="02020603050405020304" pitchFamily="18" charset="0"/>
                <a:cs typeface="Times New Roman" panose="02020603050405020304" pitchFamily="18" charset="0"/>
              </a:rPr>
              <a:t>215  Обязанности работника </a:t>
            </a:r>
            <a:r>
              <a:rPr lang="ru-RU" sz="1600" b="1" dirty="0">
                <a:latin typeface="Times New Roman" panose="02020603050405020304" pitchFamily="18" charset="0"/>
                <a:cs typeface="Times New Roman" panose="02020603050405020304" pitchFamily="18" charset="0"/>
              </a:rPr>
              <a:t>в области охраны </a:t>
            </a:r>
            <a:r>
              <a:rPr lang="ru-RU" sz="1600" b="1" dirty="0" smtClean="0">
                <a:latin typeface="Times New Roman" panose="02020603050405020304" pitchFamily="18" charset="0"/>
                <a:cs typeface="Times New Roman" panose="02020603050405020304" pitchFamily="18" charset="0"/>
              </a:rPr>
              <a:t>труда</a:t>
            </a:r>
          </a:p>
          <a:p>
            <a:pPr marL="0" indent="0" algn="just">
              <a:buNone/>
            </a:pPr>
            <a:r>
              <a:rPr lang="ru-RU" sz="1600" dirty="0">
                <a:latin typeface="Times New Roman" panose="02020603050405020304" pitchFamily="18" charset="0"/>
                <a:cs typeface="Times New Roman" panose="02020603050405020304" pitchFamily="18" charset="0"/>
              </a:rPr>
              <a:t>Работник обязан:</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соблюдать </a:t>
            </a:r>
            <a:r>
              <a:rPr lang="ru-RU" sz="1600" dirty="0">
                <a:latin typeface="Times New Roman" panose="02020603050405020304" pitchFamily="18" charset="0"/>
                <a:cs typeface="Times New Roman" panose="02020603050405020304" pitchFamily="18" charset="0"/>
              </a:rPr>
              <a:t>требования охраны труда;</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лично </a:t>
            </a:r>
            <a:r>
              <a:rPr lang="ru-RU" sz="1600" dirty="0">
                <a:latin typeface="Times New Roman" panose="02020603050405020304" pitchFamily="18" charset="0"/>
                <a:cs typeface="Times New Roman" panose="02020603050405020304" pitchFamily="18" charset="0"/>
              </a:rPr>
              <a:t>участвовать в обеспечении безопасных условий труда на своем рабочем месте в пределах выполнения своей трудовой функции;</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правильно </a:t>
            </a:r>
            <a:r>
              <a:rPr lang="ru-RU" sz="1600" dirty="0">
                <a:latin typeface="Times New Roman" panose="02020603050405020304" pitchFamily="18" charset="0"/>
                <a:cs typeface="Times New Roman" panose="02020603050405020304" pitchFamily="18" charset="0"/>
              </a:rPr>
              <a:t>использовать оборудование, инструмент, сырье и материалы, применять технологию;</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следить </a:t>
            </a:r>
            <a:r>
              <a:rPr lang="ru-RU" sz="1600" dirty="0">
                <a:latin typeface="Times New Roman" panose="02020603050405020304" pitchFamily="18" charset="0"/>
                <a:cs typeface="Times New Roman" panose="02020603050405020304" pitchFamily="18" charset="0"/>
              </a:rPr>
              <a:t>за исправностью используемых оборудования и инструментов;</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использовать </a:t>
            </a:r>
            <a:r>
              <a:rPr lang="ru-RU" sz="1600" dirty="0">
                <a:latin typeface="Times New Roman" panose="02020603050405020304" pitchFamily="18" charset="0"/>
                <a:cs typeface="Times New Roman" panose="02020603050405020304" pitchFamily="18" charset="0"/>
              </a:rPr>
              <a:t>и правильно применять средства индивидуальной и коллективной защиты;</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проходить </a:t>
            </a:r>
            <a:r>
              <a:rPr lang="ru-RU" sz="1600" dirty="0">
                <a:latin typeface="Times New Roman" panose="02020603050405020304" pitchFamily="18" charset="0"/>
                <a:cs typeface="Times New Roman" panose="02020603050405020304" pitchFamily="18" charset="0"/>
              </a:rPr>
              <a:t>в установленном порядке обучение по охране труда, в том числе обучение безопасным методам и приемам выполнения работ, обучение оказанию первой помощи пострадавшим на производстве, обучение использованию (применению) средств индивидуальной защиты, инструктаж по охране труда, стажировку на рабочем месте (для определенных категорий персонала) и проверку знаний требований охраны труда;</a:t>
            </a: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3599743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67076"/>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fontScale="92500" lnSpcReduction="10000"/>
          </a:bodyPr>
          <a:lstStyle/>
          <a:p>
            <a:pPr marL="0" indent="0" algn="just">
              <a:buNone/>
            </a:pP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Статья </a:t>
            </a:r>
            <a:r>
              <a:rPr lang="ru-RU" sz="1600" b="1" dirty="0" smtClean="0">
                <a:latin typeface="Times New Roman" panose="02020603050405020304" pitchFamily="18" charset="0"/>
                <a:cs typeface="Times New Roman" panose="02020603050405020304" pitchFamily="18" charset="0"/>
              </a:rPr>
              <a:t>215 Обязанности работника </a:t>
            </a:r>
            <a:r>
              <a:rPr lang="ru-RU" sz="1600" b="1" dirty="0">
                <a:latin typeface="Times New Roman" panose="02020603050405020304" pitchFamily="18" charset="0"/>
                <a:cs typeface="Times New Roman" panose="02020603050405020304" pitchFamily="18" charset="0"/>
              </a:rPr>
              <a:t>в области охраны </a:t>
            </a:r>
            <a:r>
              <a:rPr lang="ru-RU" sz="1600" b="1" dirty="0" smtClean="0">
                <a:latin typeface="Times New Roman" panose="02020603050405020304" pitchFamily="18" charset="0"/>
                <a:cs typeface="Times New Roman" panose="02020603050405020304" pitchFamily="18" charset="0"/>
              </a:rPr>
              <a:t>труда</a:t>
            </a:r>
          </a:p>
          <a:p>
            <a:pPr marL="0" indent="0" algn="just">
              <a:buNone/>
            </a:pPr>
            <a:r>
              <a:rPr lang="ru-RU" sz="1600" dirty="0">
                <a:latin typeface="Times New Roman" panose="02020603050405020304" pitchFamily="18" charset="0"/>
                <a:cs typeface="Times New Roman" panose="02020603050405020304" pitchFamily="18" charset="0"/>
              </a:rPr>
              <a:t>Работник обязан:</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немедленно </a:t>
            </a:r>
            <a:r>
              <a:rPr lang="ru-RU" sz="1600" dirty="0">
                <a:latin typeface="Times New Roman" panose="02020603050405020304" pitchFamily="18" charset="0"/>
                <a:cs typeface="Times New Roman" panose="02020603050405020304" pitchFamily="18" charset="0"/>
              </a:rPr>
              <a:t>предпринять меры по устранению выявленных неисправностей используемого оборудования и инструментов, нарушений применяемой технологии, несоответствий используемых сырья и материалов в соответствии со своими должностными (профессиональными) обязанностями, извещать своего непосредственного или вышестоящего руководителя о подобных случаях;</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немедленно </a:t>
            </a:r>
            <a:r>
              <a:rPr lang="ru-RU" sz="1600" dirty="0">
                <a:latin typeface="Times New Roman" panose="02020603050405020304" pitchFamily="18" charset="0"/>
                <a:cs typeface="Times New Roman" panose="02020603050405020304" pitchFamily="18" charset="0"/>
              </a:rPr>
              <a:t>извещать своего непосредственного или вышестоящего руководителя о любой известной ему ситуации, угрожающей жизни и здоровью людей, о нарушении работниками и другими лицами, участвующими в производственной деятельности работодателя, требований охраны труда, о каждом известном ему несчастном случае, происшедшем на производстве, или об ухудшении состояния своего здоровья, в том числе о проявлении признаков профессионального заболевания, острого отравления;</a:t>
            </a:r>
          </a:p>
          <a:p>
            <a:pPr marL="0" indent="0" algn="just">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случаях, предусмотренных трудовым законодательством и иными нормативными правовыми актами, содержащими нормы трудового права, проходить обязательные предварительные (при поступлении на работу) и периодические (в течение трудовой деятельности) медицинские осмотры, другие обязательные медицинские осмотры и обязательные психиатрические освидетельствования, а также внеочередные медицинские осмотры по направлению работодателя и (или) в соответствии с нормативными правовыми актами и (или) медицинскими рекомендациями.</a:t>
            </a: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258897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a:bodyPr>
          <a:lstStyle/>
          <a:p>
            <a:pPr marL="0" indent="0" algn="just">
              <a:buNone/>
            </a:pPr>
            <a:r>
              <a:rPr lang="ru-RU" sz="1600" b="1" dirty="0">
                <a:latin typeface="Times New Roman" panose="02020603050405020304" pitchFamily="18" charset="0"/>
                <a:cs typeface="Times New Roman" panose="02020603050405020304" pitchFamily="18" charset="0"/>
              </a:rPr>
              <a:t>Статья </a:t>
            </a:r>
            <a:r>
              <a:rPr lang="ru-RU" sz="1600" b="1" dirty="0" smtClean="0">
                <a:latin typeface="Times New Roman" panose="02020603050405020304" pitchFamily="18" charset="0"/>
                <a:cs typeface="Times New Roman" panose="02020603050405020304" pitchFamily="18" charset="0"/>
              </a:rPr>
              <a:t>216  </a:t>
            </a:r>
            <a:r>
              <a:rPr lang="ru-RU" sz="1600" b="1" dirty="0">
                <a:latin typeface="Times New Roman" panose="02020603050405020304" pitchFamily="18" charset="0"/>
                <a:cs typeface="Times New Roman" panose="02020603050405020304" pitchFamily="18" charset="0"/>
              </a:rPr>
              <a:t>Права работника в области охраны труда</a:t>
            </a:r>
          </a:p>
          <a:p>
            <a:pPr marL="0" indent="0" algn="just">
              <a:buNone/>
            </a:pPr>
            <a:r>
              <a:rPr lang="ru-RU" sz="1600" dirty="0">
                <a:latin typeface="Times New Roman" panose="02020603050405020304" pitchFamily="18" charset="0"/>
                <a:cs typeface="Times New Roman" panose="02020603050405020304" pitchFamily="18" charset="0"/>
              </a:rPr>
              <a:t>Статья </a:t>
            </a:r>
            <a:r>
              <a:rPr lang="ru-RU" sz="1600" dirty="0" smtClean="0">
                <a:latin typeface="Times New Roman" panose="02020603050405020304" pitchFamily="18" charset="0"/>
                <a:cs typeface="Times New Roman" panose="02020603050405020304" pitchFamily="18" charset="0"/>
              </a:rPr>
              <a:t>216.1</a:t>
            </a:r>
            <a:r>
              <a:rPr lang="ru-RU" sz="1600" dirty="0">
                <a:latin typeface="Times New Roman" panose="02020603050405020304" pitchFamily="18" charset="0"/>
                <a:cs typeface="Times New Roman" panose="02020603050405020304" pitchFamily="18" charset="0"/>
              </a:rPr>
              <a:t>. Гарантии права работников на труд в условиях, соответствующих требованиям охраны труда</a:t>
            </a:r>
          </a:p>
          <a:p>
            <a:pPr marL="0" indent="0" algn="just">
              <a:buNone/>
            </a:pPr>
            <a:r>
              <a:rPr lang="ru-RU" sz="1600" dirty="0">
                <a:latin typeface="Times New Roman" panose="02020603050405020304" pitchFamily="18" charset="0"/>
                <a:cs typeface="Times New Roman" panose="02020603050405020304" pitchFamily="18" charset="0"/>
              </a:rPr>
              <a:t>Статья </a:t>
            </a:r>
            <a:r>
              <a:rPr lang="ru-RU" sz="1600" dirty="0" smtClean="0">
                <a:latin typeface="Times New Roman" panose="02020603050405020304" pitchFamily="18" charset="0"/>
                <a:cs typeface="Times New Roman" panose="02020603050405020304" pitchFamily="18" charset="0"/>
              </a:rPr>
              <a:t>216.2</a:t>
            </a:r>
            <a:r>
              <a:rPr lang="ru-RU" sz="1600" dirty="0">
                <a:latin typeface="Times New Roman" panose="02020603050405020304" pitchFamily="18" charset="0"/>
                <a:cs typeface="Times New Roman" panose="02020603050405020304" pitchFamily="18" charset="0"/>
              </a:rPr>
              <a:t>. Право работника на получение информации об условиях и охране труда</a:t>
            </a:r>
          </a:p>
          <a:p>
            <a:pPr marL="0" indent="0" algn="just">
              <a:buNone/>
            </a:pPr>
            <a:r>
              <a:rPr lang="ru-RU" sz="1600" dirty="0">
                <a:latin typeface="Times New Roman" panose="02020603050405020304" pitchFamily="18" charset="0"/>
                <a:cs typeface="Times New Roman" panose="02020603050405020304" pitchFamily="18" charset="0"/>
              </a:rPr>
              <a:t>………Работодатель обязан незамедлительно </a:t>
            </a:r>
            <a:r>
              <a:rPr lang="ru-RU" sz="1600" dirty="0" smtClean="0">
                <a:latin typeface="Times New Roman" panose="02020603050405020304" pitchFamily="18" charset="0"/>
                <a:cs typeface="Times New Roman" panose="02020603050405020304" pitchFamily="18" charset="0"/>
              </a:rPr>
              <a:t>проинформировать </a:t>
            </a:r>
            <a:r>
              <a:rPr lang="ru-RU" sz="1600" dirty="0">
                <a:latin typeface="Times New Roman" panose="02020603050405020304" pitchFamily="18" charset="0"/>
                <a:cs typeface="Times New Roman" panose="02020603050405020304" pitchFamily="18" charset="0"/>
              </a:rPr>
              <a:t>работника об отнесении условий труда на его рабочем месте по результатам СОУТ к опасному классу условий труда….</a:t>
            </a:r>
          </a:p>
          <a:p>
            <a:pPr marL="0" indent="0" algn="just">
              <a:buNone/>
            </a:pPr>
            <a:r>
              <a:rPr lang="ru-RU" sz="1600" dirty="0">
                <a:latin typeface="Times New Roman" panose="02020603050405020304" pitchFamily="18" charset="0"/>
                <a:cs typeface="Times New Roman" panose="02020603050405020304" pitchFamily="18" charset="0"/>
              </a:rPr>
              <a:t>Статья </a:t>
            </a:r>
            <a:r>
              <a:rPr lang="ru-RU" sz="1600" dirty="0" smtClean="0">
                <a:latin typeface="Times New Roman" panose="02020603050405020304" pitchFamily="18" charset="0"/>
                <a:cs typeface="Times New Roman" panose="02020603050405020304" pitchFamily="18" charset="0"/>
              </a:rPr>
              <a:t>216.3</a:t>
            </a:r>
            <a:r>
              <a:rPr lang="ru-RU" sz="1600" dirty="0">
                <a:latin typeface="Times New Roman" panose="02020603050405020304" pitchFamily="18" charset="0"/>
                <a:cs typeface="Times New Roman" panose="02020603050405020304" pitchFamily="18" charset="0"/>
              </a:rPr>
              <a:t>. Обеспечение права работника на санитарно-бытовое обслуживание</a:t>
            </a: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88095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912797"/>
            <a:ext cx="7886700" cy="1335104"/>
          </a:xfrm>
        </p:spPr>
        <p:txBody>
          <a:bodyPr>
            <a:normAutofit/>
          </a:bodyPr>
          <a:lstStyle/>
          <a:p>
            <a:pPr algn="ctr"/>
            <a:r>
              <a:rPr lang="ru-RU" b="1" dirty="0" smtClean="0">
                <a:latin typeface="Times New Roman" panose="02020603050405020304" pitchFamily="18" charset="0"/>
                <a:cs typeface="Times New Roman" panose="02020603050405020304" pitchFamily="18" charset="0"/>
              </a:rPr>
              <a:t>Новое в законодательстве по охране труда   </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9079" y="2392680"/>
            <a:ext cx="8399145" cy="4046220"/>
          </a:xfrm>
        </p:spPr>
        <p:txBody>
          <a:bodyPr>
            <a:normAutofit fontScale="92500" lnSpcReduction="20000"/>
          </a:bodyPr>
          <a:lstStyle/>
          <a:p>
            <a:pPr marL="0" indent="0" algn="just">
              <a:buNone/>
            </a:pPr>
            <a:r>
              <a:rPr lang="ru-RU" sz="2400" dirty="0" smtClean="0">
                <a:latin typeface="Times New Roman" panose="02020603050405020304" pitchFamily="18" charset="0"/>
                <a:cs typeface="Times New Roman" panose="02020603050405020304" pitchFamily="18" charset="0"/>
              </a:rPr>
              <a:t>Послание Президента РФ Федеральному Собранию от 20.02.2019</a:t>
            </a:r>
          </a:p>
          <a:p>
            <a:pPr marL="0" indent="0" algn="just">
              <a:buNone/>
            </a:pPr>
            <a:r>
              <a:rPr lang="ru-RU" sz="2400" dirty="0" smtClean="0">
                <a:latin typeface="Times New Roman" panose="02020603050405020304" pitchFamily="18" charset="0"/>
                <a:cs typeface="Times New Roman" panose="02020603050405020304" pitchFamily="18" charset="0"/>
              </a:rPr>
              <a:t>Надо пойти на более радикальные шаги. Давайте, действительно, подведем черту и с 1 января 2021 года прекратим действие всех существующих в настоящее время нормативных актов в сфере контроля, надзора и ведомственные региональные приказы, письма и инструкции.</a:t>
            </a:r>
          </a:p>
          <a:p>
            <a:pPr marL="0" indent="0" algn="just">
              <a:buNone/>
            </a:pPr>
            <a:r>
              <a:rPr lang="ru-RU" sz="2400" dirty="0" smtClean="0">
                <a:latin typeface="Times New Roman" panose="02020603050405020304" pitchFamily="18" charset="0"/>
                <a:cs typeface="Times New Roman" panose="02020603050405020304" pitchFamily="18" charset="0"/>
              </a:rPr>
              <a:t>За оставшиеся 2 года при участии делового сообщества нужно обновить нормативную базу, сохранить только те документы, которые отвечают современным требованиям, остальные сдать в архив.</a:t>
            </a:r>
          </a:p>
          <a:p>
            <a:pPr marL="0" indent="0">
              <a:buNone/>
            </a:pPr>
            <a:r>
              <a:rPr lang="ru-RU" sz="2400" dirty="0" smtClean="0">
                <a:latin typeface="Times New Roman" panose="02020603050405020304" pitchFamily="18" charset="0"/>
                <a:cs typeface="Times New Roman" panose="02020603050405020304" pitchFamily="18" charset="0"/>
              </a:rPr>
              <a:t>Перечень поручений по реализации </a:t>
            </a:r>
            <a:r>
              <a:rPr lang="ru-RU" sz="2400" dirty="0">
                <a:latin typeface="Times New Roman" panose="02020603050405020304" pitchFamily="18" charset="0"/>
                <a:cs typeface="Times New Roman" panose="02020603050405020304" pitchFamily="18" charset="0"/>
              </a:rPr>
              <a:t>Послания Президента РФ Федеральному </a:t>
            </a:r>
            <a:r>
              <a:rPr lang="ru-RU" sz="2400" dirty="0" smtClean="0">
                <a:latin typeface="Times New Roman" panose="02020603050405020304" pitchFamily="18" charset="0"/>
                <a:cs typeface="Times New Roman" panose="02020603050405020304" pitchFamily="18" charset="0"/>
              </a:rPr>
              <a:t>Собранию </a:t>
            </a:r>
          </a:p>
          <a:p>
            <a:pPr marL="0" indent="0">
              <a:buNone/>
            </a:pPr>
            <a:r>
              <a:rPr lang="ru-RU" sz="2400" dirty="0" smtClean="0">
                <a:latin typeface="Times New Roman" panose="02020603050405020304" pitchFamily="18" charset="0"/>
                <a:cs typeface="Times New Roman" panose="02020603050405020304" pitchFamily="18" charset="0"/>
              </a:rPr>
              <a:t>(утв. Президентом РФ 27.02.2019 № Пр-294) </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901283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a:bodyPr>
          <a:lstStyle/>
          <a:p>
            <a:pPr marL="0" indent="0" algn="just">
              <a:buNone/>
            </a:pPr>
            <a:r>
              <a:rPr lang="ru-RU" sz="1600" b="1" dirty="0">
                <a:latin typeface="Times New Roman" panose="02020603050405020304" pitchFamily="18" charset="0"/>
                <a:cs typeface="Times New Roman" panose="02020603050405020304" pitchFamily="18" charset="0"/>
              </a:rPr>
              <a:t>Статья </a:t>
            </a:r>
            <a:r>
              <a:rPr lang="ru-RU" sz="1600" b="1" dirty="0" smtClean="0">
                <a:latin typeface="Times New Roman" panose="02020603050405020304" pitchFamily="18" charset="0"/>
                <a:cs typeface="Times New Roman" panose="02020603050405020304" pitchFamily="18" charset="0"/>
              </a:rPr>
              <a:t>218 </a:t>
            </a:r>
            <a:r>
              <a:rPr lang="ru-RU" sz="1600" b="1" dirty="0">
                <a:latin typeface="Times New Roman" panose="02020603050405020304" pitchFamily="18" charset="0"/>
                <a:cs typeface="Times New Roman" panose="02020603050405020304" pitchFamily="18" charset="0"/>
              </a:rPr>
              <a:t>Профессиональные риски</a:t>
            </a:r>
          </a:p>
          <a:p>
            <a:pPr marL="0" indent="0" algn="just">
              <a:buNone/>
            </a:pPr>
            <a:r>
              <a:rPr lang="ru-RU" sz="1600" dirty="0" smtClean="0">
                <a:latin typeface="Times New Roman" panose="02020603050405020304" pitchFamily="18" charset="0"/>
                <a:cs typeface="Times New Roman" panose="02020603050405020304" pitchFamily="18" charset="0"/>
              </a:rPr>
              <a:t>При </a:t>
            </a:r>
            <a:r>
              <a:rPr lang="ru-RU" sz="1600" dirty="0">
                <a:latin typeface="Times New Roman" panose="02020603050405020304" pitchFamily="18" charset="0"/>
                <a:cs typeface="Times New Roman" panose="02020603050405020304" pitchFamily="18" charset="0"/>
              </a:rPr>
              <a:t>обеспечении функционирования системы управления охраной труда работодателем должны проводиться системные мероприятия по управлению профессиональными рисками на рабочих местах, связанные с выявлением опасностей, оценкой и снижением уровней профессиональных рисков.</a:t>
            </a:r>
          </a:p>
          <a:p>
            <a:pPr marL="0" indent="0" algn="just">
              <a:buNone/>
            </a:pPr>
            <a:r>
              <a:rPr lang="ru-RU" sz="1600" dirty="0">
                <a:latin typeface="Times New Roman" panose="02020603050405020304" pitchFamily="18" charset="0"/>
                <a:cs typeface="Times New Roman" panose="02020603050405020304" pitchFamily="18" charset="0"/>
              </a:rPr>
              <a:t>Профессиональные риски в зависимости от источника их возникновения подразделяются на риски </a:t>
            </a:r>
            <a:r>
              <a:rPr lang="ru-RU" sz="1600" dirty="0" err="1">
                <a:latin typeface="Times New Roman" panose="02020603050405020304" pitchFamily="18" charset="0"/>
                <a:cs typeface="Times New Roman" panose="02020603050405020304" pitchFamily="18" charset="0"/>
              </a:rPr>
              <a:t>травмирования</a:t>
            </a:r>
            <a:r>
              <a:rPr lang="ru-RU" sz="1600" dirty="0">
                <a:latin typeface="Times New Roman" panose="02020603050405020304" pitchFamily="18" charset="0"/>
                <a:cs typeface="Times New Roman" panose="02020603050405020304" pitchFamily="18" charset="0"/>
              </a:rPr>
              <a:t> работника и риски получения им профессионального заболевания.</a:t>
            </a:r>
          </a:p>
          <a:p>
            <a:pPr marL="0" indent="0" algn="just">
              <a:buNone/>
            </a:pPr>
            <a:r>
              <a:rPr lang="ru-RU" sz="1600" dirty="0">
                <a:latin typeface="Times New Roman" panose="02020603050405020304" pitchFamily="18" charset="0"/>
                <a:cs typeface="Times New Roman" panose="02020603050405020304" pitchFamily="18" charset="0"/>
              </a:rPr>
              <a:t>Рекомендации по выбору метода оценки уровня профессионального риска и по снижению уровня такого риска утверждаются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a:t>
            </a:r>
            <a:r>
              <a:rPr lang="ru-RU" sz="1600" dirty="0" smtClean="0">
                <a:latin typeface="Times New Roman" panose="02020603050405020304" pitchFamily="18" charset="0"/>
                <a:cs typeface="Times New Roman" panose="02020603050405020304" pitchFamily="18" charset="0"/>
              </a:rPr>
              <a:t>труда…, </a:t>
            </a:r>
          </a:p>
          <a:p>
            <a:pPr marL="0" indent="0" algn="just">
              <a:buNone/>
            </a:pPr>
            <a:r>
              <a:rPr lang="ru-RU" sz="1600" dirty="0" smtClean="0">
                <a:latin typeface="Times New Roman" panose="02020603050405020304" pitchFamily="18" charset="0"/>
                <a:cs typeface="Times New Roman" panose="02020603050405020304" pitchFamily="18" charset="0"/>
              </a:rPr>
              <a:t>Опасности </a:t>
            </a:r>
            <a:r>
              <a:rPr lang="ru-RU" sz="1600" dirty="0">
                <a:latin typeface="Times New Roman" panose="02020603050405020304" pitchFamily="18" charset="0"/>
                <a:cs typeface="Times New Roman" panose="02020603050405020304" pitchFamily="18" charset="0"/>
              </a:rPr>
              <a:t>подлежат обнаружению, распознаванию и описанию в ходе проводимого работодателем контроля за состоянием условий и охраны труда и соблюдением требований охраны труда в структурных подразделениях и на рабочих местах, при проведении расследования несчастных случаев на производстве, профессиональных заболеваний, а также при рассмотрении причин и обстоятельств событий, приведших к возникновению микроповреждений (микротравм).</a:t>
            </a: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95318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2920" y="1935480"/>
            <a:ext cx="8012430" cy="4556760"/>
          </a:xfrm>
        </p:spPr>
        <p:txBody>
          <a:bodyPr>
            <a:normAutofit/>
          </a:bodyPr>
          <a:lstStyle/>
          <a:p>
            <a:pPr marL="0" indent="0" algn="just">
              <a:spcBef>
                <a:spcPts val="600"/>
              </a:spcBef>
              <a:buNone/>
            </a:pPr>
            <a:endParaRPr lang="ru-RU" sz="1600" dirty="0" smtClean="0">
              <a:latin typeface="Times New Roman" panose="02020603050405020304" pitchFamily="18" charset="0"/>
              <a:cs typeface="Times New Roman" panose="02020603050405020304" pitchFamily="18" charset="0"/>
            </a:endParaRPr>
          </a:p>
          <a:p>
            <a:pPr marL="0" indent="0" algn="just">
              <a:spcBef>
                <a:spcPts val="600"/>
              </a:spcBef>
              <a:buNone/>
            </a:pPr>
            <a:r>
              <a:rPr lang="ru-RU" sz="1600" b="1" dirty="0" smtClean="0">
                <a:latin typeface="Times New Roman" panose="02020603050405020304" pitchFamily="18" charset="0"/>
                <a:cs typeface="Times New Roman" panose="02020603050405020304" pitchFamily="18" charset="0"/>
              </a:rPr>
              <a:t>Статья 221  </a:t>
            </a:r>
            <a:r>
              <a:rPr lang="ru-RU" sz="1600" b="1" dirty="0">
                <a:latin typeface="Times New Roman" panose="02020603050405020304" pitchFamily="18" charset="0"/>
                <a:cs typeface="Times New Roman" panose="02020603050405020304" pitchFamily="18" charset="0"/>
              </a:rPr>
              <a:t>Обеспечение работников средствами индивидуальной </a:t>
            </a:r>
            <a:r>
              <a:rPr lang="ru-RU" sz="1600" b="1" dirty="0" smtClean="0">
                <a:latin typeface="Times New Roman" panose="02020603050405020304" pitchFamily="18" charset="0"/>
                <a:cs typeface="Times New Roman" panose="02020603050405020304" pitchFamily="18" charset="0"/>
              </a:rPr>
              <a:t>защиты</a:t>
            </a:r>
          </a:p>
          <a:p>
            <a:pPr indent="342900" algn="just">
              <a:spcBef>
                <a:spcPts val="1200"/>
              </a:spcBef>
            </a:pPr>
            <a:r>
              <a:rPr lang="ru-RU" sz="1600" dirty="0" smtClean="0">
                <a:latin typeface="Times New Roman" panose="02020603050405020304" pitchFamily="18" charset="0"/>
                <a:cs typeface="Times New Roman" panose="02020603050405020304" pitchFamily="18" charset="0"/>
              </a:rPr>
              <a:t>Для </a:t>
            </a:r>
            <a:r>
              <a:rPr lang="ru-RU" sz="1600" dirty="0">
                <a:latin typeface="Times New Roman" panose="02020603050405020304" pitchFamily="18" charset="0"/>
                <a:cs typeface="Times New Roman" panose="02020603050405020304" pitchFamily="18" charset="0"/>
              </a:rPr>
              <a:t>защиты от воздействия вредных и (или) опасных факторов производственной среды и (или) загрязнения, а также на работах, выполняемых в особых температурных условиях, работникам бесплатно выдаются средства индивидуальной защиты и смывающие средства, прошедшие подтверждение соответствия в порядке, установленном законодательством Российской Федерации о техническом </a:t>
            </a:r>
            <a:r>
              <a:rPr lang="ru-RU" sz="1600" dirty="0" smtClean="0">
                <a:latin typeface="Times New Roman" panose="02020603050405020304" pitchFamily="18" charset="0"/>
                <a:cs typeface="Times New Roman" panose="02020603050405020304" pitchFamily="18" charset="0"/>
              </a:rPr>
              <a:t>регулировании</a:t>
            </a:r>
            <a:r>
              <a:rPr lang="ru-RU" sz="1600" dirty="0" smtClean="0">
                <a:latin typeface="Times New Roman"/>
                <a:ea typeface="Times New Roman"/>
              </a:rPr>
              <a:t>. </a:t>
            </a:r>
          </a:p>
          <a:p>
            <a:pPr indent="342900" algn="just">
              <a:spcBef>
                <a:spcPts val="1200"/>
              </a:spcBef>
            </a:pPr>
            <a:r>
              <a:rPr lang="ru-RU" sz="1600" b="1" dirty="0" smtClean="0">
                <a:latin typeface="Times New Roman"/>
                <a:ea typeface="Times New Roman"/>
              </a:rPr>
              <a:t>Нормы</a:t>
            </a:r>
            <a:r>
              <a:rPr lang="ru-RU" sz="1600" dirty="0" smtClean="0">
                <a:latin typeface="Times New Roman"/>
                <a:ea typeface="Times New Roman"/>
              </a:rPr>
              <a:t> </a:t>
            </a:r>
            <a:r>
              <a:rPr lang="ru-RU" sz="1600" dirty="0">
                <a:latin typeface="Times New Roman"/>
                <a:ea typeface="Times New Roman"/>
              </a:rPr>
              <a:t>бесплатной выдачи средств индивидуальной защиты и смывающих средств работникам </a:t>
            </a:r>
            <a:r>
              <a:rPr lang="ru-RU" sz="1600" b="1" dirty="0">
                <a:latin typeface="Times New Roman"/>
                <a:ea typeface="Times New Roman"/>
              </a:rPr>
              <a:t>устанавливаются работодателем </a:t>
            </a:r>
            <a:r>
              <a:rPr lang="ru-RU" sz="1600" dirty="0">
                <a:latin typeface="Times New Roman"/>
                <a:ea typeface="Times New Roman"/>
              </a:rPr>
              <a:t>на основании единых Типовых норм выдачи средств индивидуальной защиты и смывающих средств с учетом результатов специальной оценки условий труда, результатов оценки профессиональных рисков, мнения выборного органа первичной профсоюзной организации или иного уполномоченного представительного органа работников (при наличии).</a:t>
            </a:r>
          </a:p>
          <a:p>
            <a:pPr indent="342900" algn="just">
              <a:spcBef>
                <a:spcPts val="1200"/>
              </a:spcBef>
              <a:spcAft>
                <a:spcPts val="0"/>
              </a:spcAft>
            </a:pPr>
            <a:endParaRPr lang="ru-RU" sz="1600" dirty="0" smtClean="0">
              <a:latin typeface="Times New Roman"/>
              <a:ea typeface="Times New Roman"/>
            </a:endParaRPr>
          </a:p>
          <a:p>
            <a:pPr indent="342900" algn="just">
              <a:spcBef>
                <a:spcPts val="1200"/>
              </a:spcBef>
              <a:spcAft>
                <a:spcPts val="0"/>
              </a:spcAft>
            </a:pPr>
            <a:endParaRPr lang="ru-RU" sz="1600" dirty="0">
              <a:latin typeface="Times New Roman"/>
              <a:ea typeface="Times New Roman"/>
            </a:endParaRP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a:p>
            <a:pPr marL="0" indent="0" algn="just">
              <a:spcBef>
                <a:spcPts val="600"/>
              </a:spcBef>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99902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0974" y="1790700"/>
            <a:ext cx="8734425" cy="4838700"/>
          </a:xfrm>
        </p:spPr>
        <p:txBody>
          <a:bodyPr>
            <a:normAutofit fontScale="92500" lnSpcReduction="10000"/>
          </a:bodyPr>
          <a:lstStyle/>
          <a:p>
            <a:pPr indent="0" algn="just">
              <a:lnSpc>
                <a:spcPct val="120000"/>
              </a:lnSpc>
              <a:spcBef>
                <a:spcPts val="1200"/>
              </a:spcBef>
              <a:buNone/>
            </a:pPr>
            <a:r>
              <a:rPr lang="ru-RU" sz="1600" b="1" dirty="0" smtClean="0">
                <a:latin typeface="Times New Roman" panose="02020603050405020304" pitchFamily="18" charset="0"/>
                <a:cs typeface="Times New Roman" panose="02020603050405020304" pitchFamily="18" charset="0"/>
              </a:rPr>
              <a:t>Глава </a:t>
            </a:r>
            <a:r>
              <a:rPr lang="ru-RU" sz="1600" b="1" dirty="0">
                <a:latin typeface="Times New Roman" panose="02020603050405020304" pitchFamily="18" charset="0"/>
                <a:cs typeface="Times New Roman" panose="02020603050405020304" pitchFamily="18" charset="0"/>
              </a:rPr>
              <a:t>36.1. РАССЛЕДОВАНИЕ, ОФОРМЛЕНИЕ (РАССМОТРЕНИЕ</a:t>
            </a:r>
            <a:r>
              <a:rPr lang="ru-RU" sz="1600" b="1" dirty="0" smtClean="0">
                <a:latin typeface="Times New Roman" panose="02020603050405020304" pitchFamily="18" charset="0"/>
                <a:cs typeface="Times New Roman" panose="02020603050405020304" pitchFamily="18" charset="0"/>
              </a:rPr>
              <a:t>), УЧЕТ </a:t>
            </a:r>
            <a:r>
              <a:rPr lang="ru-RU" sz="1600" b="1" dirty="0">
                <a:latin typeface="Times New Roman" panose="02020603050405020304" pitchFamily="18" charset="0"/>
                <a:cs typeface="Times New Roman" panose="02020603050405020304" pitchFamily="18" charset="0"/>
              </a:rPr>
              <a:t>МИКРОПОВРЕЖДЕНИЙ (МИКРОТРАВМ), НЕСЧАСТНЫХ </a:t>
            </a:r>
            <a:r>
              <a:rPr lang="ru-RU" sz="1600" b="1" dirty="0" smtClean="0">
                <a:latin typeface="Times New Roman" panose="02020603050405020304" pitchFamily="18" charset="0"/>
                <a:cs typeface="Times New Roman" panose="02020603050405020304" pitchFamily="18" charset="0"/>
              </a:rPr>
              <a:t>СЛУЧАЕВ</a:t>
            </a:r>
            <a:endParaRPr lang="ru-RU" sz="1600" dirty="0">
              <a:latin typeface="Times New Roman" panose="02020603050405020304" pitchFamily="18" charset="0"/>
              <a:cs typeface="Times New Roman" panose="02020603050405020304" pitchFamily="18" charset="0"/>
            </a:endParaRPr>
          </a:p>
          <a:p>
            <a:pPr indent="0" algn="just">
              <a:spcBef>
                <a:spcPts val="1200"/>
              </a:spcBef>
              <a:buNone/>
            </a:pPr>
            <a:r>
              <a:rPr lang="ru-RU" sz="1600" b="1" dirty="0">
                <a:latin typeface="Times New Roman" panose="02020603050405020304" pitchFamily="18" charset="0"/>
                <a:cs typeface="Times New Roman" panose="02020603050405020304" pitchFamily="18" charset="0"/>
              </a:rPr>
              <a:t>Статья 226. Микроповреждения (микротравмы)</a:t>
            </a:r>
          </a:p>
          <a:p>
            <a:pPr indent="342900" algn="just">
              <a:spcBef>
                <a:spcPts val="1200"/>
              </a:spcBef>
            </a:pPr>
            <a:r>
              <a:rPr lang="ru-RU" sz="1600" dirty="0" smtClean="0">
                <a:latin typeface="Times New Roman" panose="02020603050405020304" pitchFamily="18" charset="0"/>
                <a:cs typeface="Times New Roman" panose="02020603050405020304" pitchFamily="18" charset="0"/>
              </a:rPr>
              <a:t>Для </a:t>
            </a:r>
            <a:r>
              <a:rPr lang="ru-RU" sz="1600" dirty="0">
                <a:latin typeface="Times New Roman" panose="02020603050405020304" pitchFamily="18" charset="0"/>
                <a:cs typeface="Times New Roman" panose="02020603050405020304" pitchFamily="18" charset="0"/>
              </a:rPr>
              <a:t>целей настоящего Кодекса под микроповреждениями (микротравмами) понимаются ссадины, кровоподтеки, ушибы мягких тканей, поверхностные раны и другие повреждения, полученные работниками и другими лицами, участвующими в производственной деятельности работодателя, при исполнении ими трудовых обязанностей или выполнении какой-либо работы по поручению работодателя (его представителя), а также при осуществлении иных правомерных действий, обусловленных трудовыми отношениями с работодателем либо совершаемых в его интересах, не повлекшие расстройства здоровья или наступление временной нетрудоспособности.</a:t>
            </a:r>
          </a:p>
          <a:p>
            <a:pPr indent="342900" algn="just">
              <a:spcBef>
                <a:spcPts val="1200"/>
              </a:spcBef>
            </a:pPr>
            <a:r>
              <a:rPr lang="ru-RU" sz="1600" dirty="0">
                <a:latin typeface="Times New Roman" panose="02020603050405020304" pitchFamily="18" charset="0"/>
                <a:cs typeface="Times New Roman" panose="02020603050405020304" pitchFamily="18" charset="0"/>
              </a:rPr>
              <a:t>В целях предупреждения производственного травматизма и профессиональной заболеваемости работодатель самостоятельно осуществляет учет и рассмотрение обстоятельств и причин, приведших к возникновению микроповреждений (микротравм) работников.</a:t>
            </a:r>
          </a:p>
          <a:p>
            <a:pPr indent="342900" algn="just">
              <a:spcBef>
                <a:spcPts val="1200"/>
              </a:spcBef>
            </a:pPr>
            <a:r>
              <a:rPr lang="ru-RU" sz="1600" dirty="0">
                <a:latin typeface="Times New Roman" panose="02020603050405020304" pitchFamily="18" charset="0"/>
                <a:cs typeface="Times New Roman" panose="02020603050405020304" pitchFamily="18" charset="0"/>
              </a:rPr>
              <a:t>Основанием для регистрации микроповреждения (микротравмы) работника и рассмотрения обстоятельств и причин, приведших к его возникновению, является обращение пострадавшего работника к своему непосредственному или вышестоящему руководителю, представителю работодателя.</a:t>
            </a:r>
          </a:p>
          <a:p>
            <a:pPr indent="342900" algn="just">
              <a:spcBef>
                <a:spcPts val="1200"/>
              </a:spcBef>
            </a:pPr>
            <a:r>
              <a:rPr lang="ru-RU" sz="1600" dirty="0">
                <a:latin typeface="Times New Roman" panose="02020603050405020304" pitchFamily="18" charset="0"/>
                <a:cs typeface="Times New Roman" panose="02020603050405020304" pitchFamily="18" charset="0"/>
              </a:rPr>
              <a:t>Рекомендации по учету микроповреждений (микротравм) работников утверждаются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3874223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0974" y="1790700"/>
            <a:ext cx="8734425" cy="4838700"/>
          </a:xfrm>
        </p:spPr>
        <p:txBody>
          <a:bodyPr>
            <a:normAutofit/>
          </a:bodyPr>
          <a:lstStyle/>
          <a:p>
            <a:pPr indent="0" algn="just">
              <a:spcAft>
                <a:spcPts val="0"/>
              </a:spcAft>
              <a:buNone/>
            </a:pPr>
            <a:r>
              <a:rPr lang="ru-RU" sz="1800" b="1" dirty="0">
                <a:latin typeface="Times New Roman"/>
                <a:ea typeface="Times New Roman"/>
              </a:rPr>
              <a:t>Статья 253. Обеспечение охраны здоровья женщин на отдельных </a:t>
            </a:r>
            <a:r>
              <a:rPr lang="ru-RU" sz="1800" b="1" dirty="0" smtClean="0">
                <a:latin typeface="Times New Roman"/>
                <a:ea typeface="Times New Roman"/>
              </a:rPr>
              <a:t>работах</a:t>
            </a:r>
            <a:r>
              <a:rPr lang="ru-RU" sz="1800" b="1" dirty="0">
                <a:latin typeface="Times New Roman"/>
                <a:ea typeface="Times New Roman"/>
              </a:rPr>
              <a:t> </a:t>
            </a:r>
          </a:p>
          <a:p>
            <a:pPr indent="342900" algn="just">
              <a:spcAft>
                <a:spcPts val="0"/>
              </a:spcAft>
            </a:pPr>
            <a:r>
              <a:rPr lang="ru-RU" sz="1800" dirty="0">
                <a:latin typeface="Times New Roman"/>
                <a:ea typeface="Times New Roman"/>
              </a:rPr>
              <a:t>Обеспечение охраны здоровья женщин осуществляется путем ограничения применения их труда на работах с вредными и (или) опасными условиями труда, а также на подземных работах (за исключением нефизических работ, работ по санитарному и бытовому обслуживанию, обучения и прохождения стажировки).</a:t>
            </a:r>
          </a:p>
          <a:p>
            <a:pPr indent="342900" algn="just">
              <a:spcBef>
                <a:spcPts val="1200"/>
              </a:spcBef>
              <a:spcAft>
                <a:spcPts val="0"/>
              </a:spcAft>
            </a:pPr>
            <a:r>
              <a:rPr lang="ru-RU" sz="1800" dirty="0">
                <a:latin typeface="Times New Roman"/>
                <a:ea typeface="Times New Roman"/>
              </a:rPr>
              <a:t>Ограничивается применение труда женщин на работах, связанных с подъемом и перемещением вручную тяжестей, превышающих предельно допустимые для них нормы.</a:t>
            </a:r>
          </a:p>
          <a:p>
            <a:pPr indent="342900" algn="just">
              <a:spcBef>
                <a:spcPts val="1200"/>
              </a:spcBef>
              <a:spcAft>
                <a:spcPts val="0"/>
              </a:spcAft>
            </a:pPr>
            <a:r>
              <a:rPr lang="ru-RU" sz="1800" dirty="0">
                <a:latin typeface="Times New Roman"/>
                <a:ea typeface="Times New Roman"/>
              </a:rPr>
              <a:t>Перечни производств, работ и должностей с вредными и (или) опасными условиями труда, на которых ограничивается применение труда женщин, и предельно допустимые нормы нагрузок для женщин при подъеме и перемещении тяжестей вручную утверждаются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a:t>
            </a:r>
            <a:endParaRPr lang="ru-RU" sz="1800" dirty="0">
              <a:effectLst/>
              <a:latin typeface="Times New Roman"/>
              <a:ea typeface="Times New Roman"/>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68194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9503"/>
          </a:xfrm>
        </p:spPr>
        <p:txBody>
          <a:bodyPr>
            <a:noAutofit/>
          </a:bodyPr>
          <a:lstStyle/>
          <a:p>
            <a:pPr algn="ctr"/>
            <a:r>
              <a:rPr lang="ru-RU" sz="2400" b="1" dirty="0" smtClean="0">
                <a:latin typeface="Times New Roman" panose="02020603050405020304" pitchFamily="18" charset="0"/>
                <a:cs typeface="Times New Roman" panose="02020603050405020304" pitchFamily="18" charset="0"/>
              </a:rPr>
              <a:t>МЕДИЦИНСКИЕ ОСМОТРЫ</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48" y="1590675"/>
            <a:ext cx="8408752" cy="4838700"/>
          </a:xfrm>
        </p:spPr>
        <p:txBody>
          <a:bodyPr>
            <a:normAutofit fontScale="92500" lnSpcReduction="10000"/>
          </a:bodyPr>
          <a:lstStyle/>
          <a:p>
            <a:pPr marL="0" indent="0">
              <a:buNone/>
            </a:pPr>
            <a:r>
              <a:rPr lang="ru-RU" sz="1900" b="1" dirty="0">
                <a:latin typeface="Times New Roman" pitchFamily="18" charset="0"/>
                <a:cs typeface="Times New Roman" pitchFamily="18" charset="0"/>
              </a:rPr>
              <a:t>Приказ Минздрава России от 28.01.2021 N 29н</a:t>
            </a:r>
          </a:p>
          <a:p>
            <a:pPr marL="0" indent="0">
              <a:buNone/>
            </a:pPr>
            <a:r>
              <a:rPr lang="ru-RU" sz="1900" dirty="0">
                <a:latin typeface="Times New Roman" pitchFamily="18" charset="0"/>
                <a:cs typeface="Times New Roman" pitchFamily="18" charset="0"/>
              </a:rPr>
              <a:t>"Об утверждении Порядка проведения обязательных предварительных и периодических медицинских осмотров работников, предусмотренных частью четвертой статьи 213 Трудового кодекса Российской Федерации, перечня медицинских противопоказаний к осуществлению работ с вредными и (или) опасными производственными факторами, а также работам, при выполнении которых проводятся обязательные предварительные и периодические медицинские осмотры"</a:t>
            </a:r>
          </a:p>
          <a:p>
            <a:pPr marL="0" indent="0">
              <a:buNone/>
            </a:pPr>
            <a:r>
              <a:rPr lang="ru-RU" sz="1900" dirty="0">
                <a:latin typeface="Times New Roman" pitchFamily="18" charset="0"/>
                <a:cs typeface="Times New Roman" pitchFamily="18" charset="0"/>
              </a:rPr>
              <a:t>(Зарегистрировано в Минюсте России 29.01.2021 N 62277)</a:t>
            </a:r>
          </a:p>
          <a:p>
            <a:pPr marL="0" indent="0">
              <a:buNone/>
            </a:pPr>
            <a:endParaRPr lang="ru-RU" sz="1900" dirty="0">
              <a:latin typeface="Times New Roman" pitchFamily="18" charset="0"/>
              <a:cs typeface="Times New Roman" pitchFamily="18" charset="0"/>
            </a:endParaRPr>
          </a:p>
          <a:p>
            <a:pPr marL="0" indent="0">
              <a:buNone/>
            </a:pPr>
            <a:r>
              <a:rPr lang="ru-RU" sz="1900" b="1" dirty="0">
                <a:latin typeface="Times New Roman" pitchFamily="18" charset="0"/>
                <a:cs typeface="Times New Roman" pitchFamily="18" charset="0"/>
              </a:rPr>
              <a:t>Приказ Минтруда России N 988н, Минздрава России N 1420н от 31.12.2020</a:t>
            </a:r>
          </a:p>
          <a:p>
            <a:pPr marL="0" indent="0">
              <a:buNone/>
            </a:pPr>
            <a:r>
              <a:rPr lang="ru-RU" sz="1900" dirty="0">
                <a:latin typeface="Times New Roman" pitchFamily="18" charset="0"/>
                <a:cs typeface="Times New Roman" pitchFamily="18" charset="0"/>
              </a:rPr>
              <a:t>"Об утверждении перечня вредных и (или) опасных производственных факторов и работ, при выполнении которых проводятся обязательные предварительные медицинские осмотры при поступлении на работу и периодические медицинские осмотры"</a:t>
            </a:r>
          </a:p>
          <a:p>
            <a:pPr marL="0" indent="0">
              <a:buNone/>
            </a:pPr>
            <a:r>
              <a:rPr lang="ru-RU" sz="1900" dirty="0">
                <a:latin typeface="Times New Roman" pitchFamily="18" charset="0"/>
                <a:cs typeface="Times New Roman" pitchFamily="18" charset="0"/>
              </a:rPr>
              <a:t>(Зарегистрировано в Минюсте России 29.01.2021 N 62278)</a:t>
            </a:r>
          </a:p>
          <a:p>
            <a:pPr marL="0" indent="0">
              <a:buNone/>
            </a:pPr>
            <a:r>
              <a:rPr lang="ru-RU" sz="1900" dirty="0" smtClean="0">
                <a:latin typeface="Times New Roman" pitchFamily="18" charset="0"/>
                <a:cs typeface="Times New Roman" pitchFamily="18" charset="0"/>
              </a:rPr>
              <a:t>Вступит </a:t>
            </a:r>
            <a:r>
              <a:rPr lang="ru-RU" sz="1900" dirty="0">
                <a:latin typeface="Times New Roman" pitchFamily="18" charset="0"/>
                <a:cs typeface="Times New Roman" pitchFamily="18" charset="0"/>
              </a:rPr>
              <a:t>в силу с </a:t>
            </a:r>
            <a:r>
              <a:rPr lang="ru-RU" sz="1900" b="1" dirty="0">
                <a:latin typeface="Times New Roman" pitchFamily="18" charset="0"/>
                <a:cs typeface="Times New Roman" pitchFamily="18" charset="0"/>
              </a:rPr>
              <a:t>01.04.2021 года</a:t>
            </a:r>
            <a:endParaRPr lang="ru-RU" sz="1900" dirty="0">
              <a:latin typeface="Times New Roman" pitchFamily="18" charset="0"/>
              <a:cs typeface="Times New Roman" pitchFamily="18" charset="0"/>
            </a:endParaRPr>
          </a:p>
          <a:p>
            <a:pPr marL="0" indent="0" algn="just">
              <a:spcAft>
                <a:spcPts val="0"/>
              </a:spcAft>
              <a:buNone/>
            </a:pPr>
            <a:endParaRPr lang="ru-RU" sz="1800" dirty="0">
              <a:effectLst/>
              <a:latin typeface="Times New Roman"/>
              <a:ea typeface="Times New Roman"/>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754124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Новые правила по охране труда</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pic>
        <p:nvPicPr>
          <p:cNvPr id="5" name="Picture 9"/>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552576"/>
            <a:ext cx="8572500" cy="505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998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2"/>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Новые правила по охране труда</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pic>
        <p:nvPicPr>
          <p:cNvPr id="9" name="Объект 8"/>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1388" y="1419225"/>
            <a:ext cx="8615912" cy="5105400"/>
          </a:xfrm>
          <a:prstGeom prst="rect">
            <a:avLst/>
          </a:prstGeom>
          <a:noFill/>
          <a:ln>
            <a:noFill/>
          </a:ln>
        </p:spPr>
      </p:pic>
    </p:spTree>
    <p:extLst>
      <p:ext uri="{BB962C8B-B14F-4D97-AF65-F5344CB8AC3E}">
        <p14:creationId xmlns:p14="http://schemas.microsoft.com/office/powerpoint/2010/main" val="1372748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760697"/>
            <a:ext cx="7886700" cy="83137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Новые правила по охране труда</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pic>
        <p:nvPicPr>
          <p:cNvPr id="6" name="Объект 5"/>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1362074"/>
            <a:ext cx="8877300" cy="5362575"/>
          </a:xfrm>
          <a:prstGeom prst="rect">
            <a:avLst/>
          </a:prstGeom>
          <a:noFill/>
          <a:ln>
            <a:noFill/>
          </a:ln>
        </p:spPr>
      </p:pic>
    </p:spTree>
    <p:extLst>
      <p:ext uri="{BB962C8B-B14F-4D97-AF65-F5344CB8AC3E}">
        <p14:creationId xmlns:p14="http://schemas.microsoft.com/office/powerpoint/2010/main" val="370447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65473"/>
            <a:ext cx="7886700" cy="677578"/>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Новые правила по охране труда</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pic>
        <p:nvPicPr>
          <p:cNvPr id="7" name="Рисунок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81126"/>
            <a:ext cx="8782050" cy="5314949"/>
          </a:xfrm>
          <a:prstGeom prst="rect">
            <a:avLst/>
          </a:prstGeom>
          <a:noFill/>
          <a:ln>
            <a:noFill/>
          </a:ln>
        </p:spPr>
      </p:pic>
    </p:spTree>
    <p:extLst>
      <p:ext uri="{BB962C8B-B14F-4D97-AF65-F5344CB8AC3E}">
        <p14:creationId xmlns:p14="http://schemas.microsoft.com/office/powerpoint/2010/main" val="2997770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90" y="875488"/>
            <a:ext cx="7886700" cy="524687"/>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Новые правила по охране труда</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1" y="1285875"/>
            <a:ext cx="8620124" cy="5410199"/>
          </a:xfrm>
          <a:prstGeom prst="rect">
            <a:avLst/>
          </a:prstGeom>
          <a:noFill/>
          <a:ln>
            <a:noFill/>
          </a:ln>
        </p:spPr>
      </p:pic>
    </p:spTree>
    <p:extLst>
      <p:ext uri="{BB962C8B-B14F-4D97-AF65-F5344CB8AC3E}">
        <p14:creationId xmlns:p14="http://schemas.microsoft.com/office/powerpoint/2010/main" val="57976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027907"/>
            <a:ext cx="7886700" cy="1467643"/>
          </a:xfrm>
        </p:spPr>
        <p:txBody>
          <a:bodyPr>
            <a:normAutofit/>
          </a:bodyPr>
          <a:lstStyle/>
          <a:p>
            <a:pPr algn="ctr"/>
            <a:r>
              <a:rPr lang="ru-RU" b="1" dirty="0" smtClean="0">
                <a:latin typeface="Times New Roman" panose="02020603050405020304" pitchFamily="18" charset="0"/>
                <a:cs typeface="Times New Roman" panose="02020603050405020304" pitchFamily="18" charset="0"/>
              </a:rPr>
              <a:t>Новое в законодательстве по охране труда   </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59080" y="2659381"/>
            <a:ext cx="8256270" cy="2960370"/>
          </a:xfrm>
        </p:spPr>
        <p:txBody>
          <a:bodyPr>
            <a:normAutofit/>
          </a:bodyPr>
          <a:lstStyle/>
          <a:p>
            <a:r>
              <a:rPr lang="ru-RU" sz="2400" dirty="0" smtClean="0">
                <a:latin typeface="Times New Roman" panose="02020603050405020304" pitchFamily="18" charset="0"/>
                <a:cs typeface="Times New Roman" panose="02020603050405020304" pitchFamily="18" charset="0"/>
              </a:rPr>
              <a:t>Постановлением Правительства РФ от 13.01.2020  № 7 «О признании утратившими силу некоторых актов РСФСР и Российской Федерации и их отдельных полномочий» отменено более 5 тысяч актов. </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4248521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3890" y="881505"/>
            <a:ext cx="7886700" cy="1126156"/>
          </a:xfrm>
        </p:spPr>
        <p:txBody>
          <a:bodyPr>
            <a:noAutofit/>
          </a:bodyPr>
          <a:lstStyle/>
          <a:p>
            <a:pPr algn="ctr"/>
            <a:r>
              <a:rPr lang="ru-RU" sz="2800" b="1" dirty="0">
                <a:latin typeface="Times New Roman" panose="02020603050405020304" pitchFamily="18" charset="0"/>
                <a:cs typeface="Times New Roman" panose="02020603050405020304" pitchFamily="18" charset="0"/>
              </a:rPr>
              <a:t>Внеплановая проверка знаний требований охраны </a:t>
            </a:r>
            <a:r>
              <a:rPr lang="ru-RU" sz="2800" b="1" dirty="0" smtClean="0">
                <a:latin typeface="Times New Roman" panose="02020603050405020304" pitchFamily="18" charset="0"/>
                <a:cs typeface="Times New Roman" panose="02020603050405020304" pitchFamily="18" charset="0"/>
              </a:rPr>
              <a:t>труда </a:t>
            </a:r>
            <a:endParaRPr lang="ru-RU" sz="28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
        <p:nvSpPr>
          <p:cNvPr id="5" name="Заголовок 1"/>
          <p:cNvSpPr txBox="1">
            <a:spLocks/>
          </p:cNvSpPr>
          <p:nvPr/>
        </p:nvSpPr>
        <p:spPr>
          <a:xfrm>
            <a:off x="643890" y="2007661"/>
            <a:ext cx="7886700" cy="4221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600" b="1" dirty="0">
                <a:latin typeface="Times New Roman" panose="02020603050405020304" pitchFamily="18" charset="0"/>
                <a:cs typeface="Times New Roman" panose="02020603050405020304" pitchFamily="18" charset="0"/>
              </a:rPr>
              <a:t>МИНИСТЕРСТВО ТРУДА И СОЦИАЛЬНОЙ ЗАЩИТЫ РОССИЙСКОЙ ФЕДЕРАЦИИ </a:t>
            </a:r>
          </a:p>
          <a:p>
            <a:pPr algn="ctr"/>
            <a:r>
              <a:rPr lang="ru-RU" sz="1600" b="1" dirty="0">
                <a:latin typeface="Times New Roman" panose="02020603050405020304" pitchFamily="18" charset="0"/>
                <a:cs typeface="Times New Roman" panose="02020603050405020304" pitchFamily="18" charset="0"/>
              </a:rPr>
              <a:t>ПИСЬМО </a:t>
            </a:r>
          </a:p>
          <a:p>
            <a:pPr algn="ctr"/>
            <a:r>
              <a:rPr lang="ru-RU" sz="1600" b="1" dirty="0">
                <a:latin typeface="Times New Roman" panose="02020603050405020304" pitchFamily="18" charset="0"/>
                <a:cs typeface="Times New Roman" panose="02020603050405020304" pitchFamily="18" charset="0"/>
              </a:rPr>
              <a:t>от 14 января 2021 г. N 15-2/10/В-167 </a:t>
            </a:r>
            <a:endParaRPr lang="ru-RU" sz="1600" b="1" dirty="0" smtClean="0">
              <a:latin typeface="Times New Roman" panose="02020603050405020304" pitchFamily="18" charset="0"/>
              <a:cs typeface="Times New Roman" panose="02020603050405020304" pitchFamily="18" charset="0"/>
            </a:endParaRPr>
          </a:p>
          <a:p>
            <a:pPr algn="ctr"/>
            <a:endParaRPr lang="ru-RU" sz="2000" b="1"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…..внеочередная </a:t>
            </a:r>
            <a:r>
              <a:rPr lang="ru-RU" sz="1600" dirty="0">
                <a:latin typeface="Times New Roman" panose="02020603050405020304" pitchFamily="18" charset="0"/>
                <a:cs typeface="Times New Roman" panose="02020603050405020304" pitchFamily="18" charset="0"/>
              </a:rPr>
              <a:t>проверка знаний требований охраны труда работников организаций независимо от срока проведения предыдущей проверки проводится в том числе и при </a:t>
            </a:r>
            <a:r>
              <a:rPr lang="ru-RU" sz="1600" dirty="0">
                <a:solidFill>
                  <a:srgbClr val="FF0000"/>
                </a:solidFill>
                <a:latin typeface="Times New Roman" panose="02020603050405020304" pitchFamily="18" charset="0"/>
                <a:cs typeface="Times New Roman" panose="02020603050405020304" pitchFamily="18" charset="0"/>
              </a:rPr>
              <a:t>введении новых или внесении изменений и дополнений в действующие </a:t>
            </a:r>
            <a:r>
              <a:rPr lang="ru-RU" sz="1600" dirty="0">
                <a:latin typeface="Times New Roman" panose="02020603050405020304" pitchFamily="18" charset="0"/>
                <a:cs typeface="Times New Roman" panose="02020603050405020304" pitchFamily="18" charset="0"/>
              </a:rPr>
              <a:t>законодательные и иные нормативные правовые акты, содержащие требования охраны труда. В данном случае осуществляется проверка знаний только этих законодательных и нормативных правовых актов (пункт 3.3 Порядка). </a:t>
            </a:r>
          </a:p>
          <a:p>
            <a:pPr algn="just"/>
            <a:r>
              <a:rPr lang="ru-RU" sz="1600" dirty="0">
                <a:latin typeface="Times New Roman" panose="02020603050405020304" pitchFamily="18" charset="0"/>
                <a:cs typeface="Times New Roman" panose="02020603050405020304" pitchFamily="18" charset="0"/>
              </a:rPr>
              <a:t>Учитывая изложенное, а также в связи с поступающими обращениями, с целью исключения противоречий при </a:t>
            </a:r>
            <a:r>
              <a:rPr lang="ru-RU" sz="1600" dirty="0" err="1">
                <a:latin typeface="Times New Roman" panose="02020603050405020304" pitchFamily="18" charset="0"/>
                <a:cs typeface="Times New Roman" panose="02020603050405020304" pitchFamily="18" charset="0"/>
              </a:rPr>
              <a:t>правоприменении</a:t>
            </a:r>
            <a:r>
              <a:rPr lang="ru-RU" sz="1600" dirty="0">
                <a:latin typeface="Times New Roman" panose="02020603050405020304" pitchFamily="18" charset="0"/>
                <a:cs typeface="Times New Roman" panose="02020603050405020304" pitchFamily="18" charset="0"/>
              </a:rPr>
              <a:t> норм информируем о том, что вследствие вступления в силу новых правил по охране труда работодателями должна быть организована внеочередная проверка знаний по охране труда работников </a:t>
            </a:r>
            <a:r>
              <a:rPr lang="ru-RU" sz="1600" b="1" dirty="0">
                <a:latin typeface="Times New Roman" panose="02020603050405020304" pitchFamily="18" charset="0"/>
                <a:cs typeface="Times New Roman" panose="02020603050405020304" pitchFamily="18" charset="0"/>
              </a:rPr>
              <a:t>в объеме тех новых правил по охране труда, которые регулируют трудовую деятельность работников</a:t>
            </a:r>
            <a:r>
              <a:rPr lang="ru-RU" sz="1600" b="1" dirty="0" smtClean="0">
                <a:latin typeface="Times New Roman" panose="02020603050405020304" pitchFamily="18" charset="0"/>
                <a:cs typeface="Times New Roman" panose="02020603050405020304" pitchFamily="18" charset="0"/>
              </a:rPr>
              <a:t>.</a:t>
            </a:r>
            <a:r>
              <a:rPr lang="ru-RU" sz="3200" b="1" dirty="0" smtClean="0">
                <a:latin typeface="Times New Roman" panose="02020603050405020304" pitchFamily="18" charset="0"/>
                <a:cs typeface="Times New Roman" panose="02020603050405020304" pitchFamily="18" charset="0"/>
              </a:rPr>
              <a:t> </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235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3890" y="881505"/>
            <a:ext cx="7886700" cy="1126156"/>
          </a:xfrm>
        </p:spPr>
        <p:txBody>
          <a:bodyPr>
            <a:noAutofit/>
          </a:bodyPr>
          <a:lstStyle/>
          <a:p>
            <a:pPr algn="ctr"/>
            <a:r>
              <a:rPr lang="ru-RU" sz="2800" b="1" dirty="0">
                <a:latin typeface="Times New Roman" panose="02020603050405020304" pitchFamily="18" charset="0"/>
                <a:cs typeface="Times New Roman" panose="02020603050405020304" pitchFamily="18" charset="0"/>
              </a:rPr>
              <a:t>Внеплановая проверка знаний требований охраны </a:t>
            </a:r>
            <a:r>
              <a:rPr lang="ru-RU" sz="2800" b="1" dirty="0" smtClean="0">
                <a:latin typeface="Times New Roman" panose="02020603050405020304" pitchFamily="18" charset="0"/>
                <a:cs typeface="Times New Roman" panose="02020603050405020304" pitchFamily="18" charset="0"/>
              </a:rPr>
              <a:t>труда </a:t>
            </a:r>
            <a:endParaRPr lang="ru-RU" sz="28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
        <p:nvSpPr>
          <p:cNvPr id="5" name="Заголовок 1"/>
          <p:cNvSpPr txBox="1">
            <a:spLocks/>
          </p:cNvSpPr>
          <p:nvPr/>
        </p:nvSpPr>
        <p:spPr>
          <a:xfrm>
            <a:off x="643890" y="2007661"/>
            <a:ext cx="7886700" cy="4221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600" b="1" dirty="0">
                <a:latin typeface="Times New Roman" panose="02020603050405020304" pitchFamily="18" charset="0"/>
                <a:cs typeface="Times New Roman" panose="02020603050405020304" pitchFamily="18" charset="0"/>
              </a:rPr>
              <a:t>МИНИСТЕРСТВО ТРУДА И СОЦИАЛЬНОЙ ЗАЩИТЫ РОССИЙСКОЙ ФЕДЕРАЦИИ </a:t>
            </a:r>
          </a:p>
          <a:p>
            <a:pPr algn="ctr"/>
            <a:r>
              <a:rPr lang="ru-RU" sz="1600" b="1" dirty="0">
                <a:latin typeface="Times New Roman" panose="02020603050405020304" pitchFamily="18" charset="0"/>
                <a:cs typeface="Times New Roman" panose="02020603050405020304" pitchFamily="18" charset="0"/>
              </a:rPr>
              <a:t>ПИСЬМО </a:t>
            </a:r>
          </a:p>
          <a:p>
            <a:pPr algn="ctr"/>
            <a:r>
              <a:rPr lang="ru-RU" sz="1600" b="1" dirty="0">
                <a:latin typeface="Times New Roman" panose="02020603050405020304" pitchFamily="18" charset="0"/>
                <a:cs typeface="Times New Roman" panose="02020603050405020304" pitchFamily="18" charset="0"/>
              </a:rPr>
              <a:t>от 14 января 2021 г. N 15-2/10/В-167 </a:t>
            </a:r>
            <a:endParaRPr lang="ru-RU" sz="1600" b="1" dirty="0" smtClean="0">
              <a:latin typeface="Times New Roman" panose="02020603050405020304" pitchFamily="18" charset="0"/>
              <a:cs typeface="Times New Roman" panose="02020603050405020304" pitchFamily="18" charset="0"/>
            </a:endParaRPr>
          </a:p>
          <a:p>
            <a:pPr algn="ctr"/>
            <a:endParaRPr lang="ru-RU" sz="2000" b="1"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Обращаем внимание, что в соответствии с абзацами 7, 21 - 23 статьи 212 Трудового Кодекса Российской Федерации и в связи с вступлением в силу с 1 января 2021 г. новых правил по охране труда </a:t>
            </a:r>
            <a:r>
              <a:rPr lang="ru-RU" sz="1600" dirty="0">
                <a:solidFill>
                  <a:srgbClr val="FF0000"/>
                </a:solidFill>
                <a:latin typeface="Times New Roman" panose="02020603050405020304" pitchFamily="18" charset="0"/>
                <a:cs typeface="Times New Roman" panose="02020603050405020304" pitchFamily="18" charset="0"/>
              </a:rPr>
              <a:t>должна быть организована работа по актуализации комплекта </a:t>
            </a:r>
            <a:r>
              <a:rPr lang="ru-RU" sz="1600" dirty="0">
                <a:latin typeface="Times New Roman" panose="02020603050405020304" pitchFamily="18" charset="0"/>
                <a:cs typeface="Times New Roman" panose="02020603050405020304" pitchFamily="18" charset="0"/>
              </a:rPr>
              <a:t>нормативных правовых актов, содержащих требования охраны труда в соответствии со спецификой своей деятельности, в том числе инструкций по охране труда, программ обучения по охране труда работников, информационных материалов, использующихся в целях информирования работников об условиях и охране труда на рабочих местах, о риске повреждения здоровья в объеме тех новых правил по охране труда, которые регулируют трудовую деятельность работников</a:t>
            </a:r>
            <a:r>
              <a:rPr lang="ru-RU" sz="1600" dirty="0" smtClean="0">
                <a:latin typeface="Times New Roman" panose="02020603050405020304" pitchFamily="18" charset="0"/>
                <a:cs typeface="Times New Roman" panose="02020603050405020304" pitchFamily="18" charset="0"/>
              </a:rPr>
              <a:t>.  </a:t>
            </a:r>
          </a:p>
          <a:p>
            <a:pPr algn="r"/>
            <a:r>
              <a:rPr lang="ru-RU" sz="1600" dirty="0">
                <a:latin typeface="Times New Roman" panose="02020603050405020304" pitchFamily="18" charset="0"/>
                <a:cs typeface="Times New Roman" panose="02020603050405020304" pitchFamily="18" charset="0"/>
              </a:rPr>
              <a:t>А.В.ВОВЧЕНКО</a:t>
            </a:r>
          </a:p>
        </p:txBody>
      </p:sp>
    </p:spTree>
    <p:extLst>
      <p:ext uri="{BB962C8B-B14F-4D97-AF65-F5344CB8AC3E}">
        <p14:creationId xmlns:p14="http://schemas.microsoft.com/office/powerpoint/2010/main" val="1002737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3890" y="881505"/>
            <a:ext cx="7886700" cy="1126156"/>
          </a:xfrm>
        </p:spPr>
        <p:txBody>
          <a:bodyPr>
            <a:noAutofit/>
          </a:bodyPr>
          <a:lstStyle/>
          <a:p>
            <a:pPr indent="450215" algn="just" hangingPunct="0">
              <a:spcAft>
                <a:spcPts val="0"/>
              </a:spcAft>
            </a:pPr>
            <a:r>
              <a:rPr lang="ru-RU" sz="2800" b="1" dirty="0">
                <a:latin typeface="Times New Roman"/>
                <a:ea typeface="Times New Roman"/>
              </a:rPr>
              <a:t>Как оформить </a:t>
            </a:r>
            <a:r>
              <a:rPr lang="ru-RU" sz="2800" b="1" dirty="0" smtClean="0">
                <a:latin typeface="Times New Roman"/>
                <a:ea typeface="Times New Roman"/>
              </a:rPr>
              <a:t>внеплановую </a:t>
            </a:r>
            <a:r>
              <a:rPr lang="ru-RU" sz="2800" b="1" dirty="0">
                <a:latin typeface="Times New Roman"/>
                <a:ea typeface="Times New Roman"/>
              </a:rPr>
              <a:t>проверку знаний требований охраны труда</a:t>
            </a:r>
            <a:endParaRPr lang="ru-RU" sz="2800" dirty="0">
              <a:effectLst/>
              <a:latin typeface="Times New Roman"/>
              <a:ea typeface="Times New Roman"/>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
        <p:nvSpPr>
          <p:cNvPr id="5" name="Заголовок 1"/>
          <p:cNvSpPr txBox="1">
            <a:spLocks/>
          </p:cNvSpPr>
          <p:nvPr/>
        </p:nvSpPr>
        <p:spPr>
          <a:xfrm>
            <a:off x="643890" y="2085976"/>
            <a:ext cx="7886700" cy="3848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1800" b="1" dirty="0">
                <a:latin typeface="Times New Roman" panose="02020603050405020304" pitchFamily="18" charset="0"/>
                <a:cs typeface="Times New Roman" panose="02020603050405020304" pitchFamily="18" charset="0"/>
              </a:rPr>
              <a:t>Протоколом  </a:t>
            </a:r>
            <a:endParaRPr lang="ru-RU" sz="1800" b="1" dirty="0" smtClean="0">
              <a:latin typeface="Times New Roman" panose="02020603050405020304" pitchFamily="18" charset="0"/>
              <a:cs typeface="Times New Roman" panose="02020603050405020304" pitchFamily="18" charset="0"/>
            </a:endParaRPr>
          </a:p>
          <a:p>
            <a:pPr algn="just"/>
            <a:r>
              <a:rPr lang="ru-RU" sz="1800" dirty="0" smtClean="0">
                <a:latin typeface="Times New Roman" panose="02020603050405020304" pitchFamily="18" charset="0"/>
                <a:cs typeface="Times New Roman" panose="02020603050405020304" pitchFamily="18" charset="0"/>
              </a:rPr>
              <a:t>Приложение </a:t>
            </a:r>
            <a:r>
              <a:rPr lang="ru-RU" sz="1800" dirty="0">
                <a:latin typeface="Times New Roman" panose="02020603050405020304" pitchFamily="18" charset="0"/>
                <a:cs typeface="Times New Roman" panose="02020603050405020304" pitchFamily="18" charset="0"/>
              </a:rPr>
              <a:t>№ 1 к Порядку обучения по охране труда и проверки знаний требований охраны труда работников организаций, утвержденному постановлением Минтруда России и Минобразования России от 13 января 2003 г. N 1/29</a:t>
            </a:r>
          </a:p>
          <a:p>
            <a:pPr algn="just"/>
            <a:r>
              <a:rPr lang="ru-RU" sz="1800" dirty="0">
                <a:latin typeface="Times New Roman" panose="02020603050405020304" pitchFamily="18" charset="0"/>
                <a:cs typeface="Times New Roman" panose="02020603050405020304" pitchFamily="18" charset="0"/>
              </a:rPr>
              <a:t>В протоколе указать </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a:p>
            <a:pPr algn="just"/>
            <a:r>
              <a:rPr lang="ru-RU" sz="1800" dirty="0">
                <a:latin typeface="Times New Roman" panose="02020603050405020304" pitchFamily="18" charset="0"/>
                <a:cs typeface="Times New Roman" panose="02020603050405020304" pitchFamily="18" charset="0"/>
              </a:rPr>
              <a:t>Внеочередная проверка знаний требований охраны труда</a:t>
            </a:r>
            <a:r>
              <a:rPr lang="ru-RU" sz="1800" dirty="0" smtClean="0">
                <a:latin typeface="Times New Roman" panose="02020603050405020304" pitchFamily="18" charset="0"/>
                <a:cs typeface="Times New Roman" panose="02020603050405020304" pitchFamily="18" charset="0"/>
              </a:rPr>
              <a:t>,</a:t>
            </a:r>
          </a:p>
          <a:p>
            <a:pPr algn="just"/>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наименование правил по охране труда</a:t>
            </a:r>
            <a:r>
              <a:rPr lang="ru-RU" sz="1800" dirty="0" smtClean="0">
                <a:latin typeface="Times New Roman" panose="02020603050405020304" pitchFamily="18" charset="0"/>
                <a:cs typeface="Times New Roman" panose="02020603050405020304" pitchFamily="18" charset="0"/>
              </a:rPr>
              <a:t>,</a:t>
            </a:r>
          </a:p>
          <a:p>
            <a:pPr algn="just"/>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количество часов </a:t>
            </a:r>
            <a:r>
              <a:rPr lang="ru-RU" sz="1800" dirty="0" smtClean="0">
                <a:latin typeface="Times New Roman" panose="02020603050405020304" pitchFamily="18" charset="0"/>
                <a:cs typeface="Times New Roman" panose="02020603050405020304" pitchFamily="18" charset="0"/>
              </a:rPr>
              <a:t>обучения</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7144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3890" y="881505"/>
            <a:ext cx="7886700" cy="1126156"/>
          </a:xfrm>
        </p:spPr>
        <p:txBody>
          <a:bodyPr>
            <a:noAutofit/>
          </a:bodyPr>
          <a:lstStyle/>
          <a:p>
            <a:pPr indent="450215" algn="ctr" hangingPunct="0">
              <a:spcAft>
                <a:spcPts val="0"/>
              </a:spcAft>
            </a:pPr>
            <a:r>
              <a:rPr lang="ru-RU" sz="2800" b="1" dirty="0" smtClean="0">
                <a:latin typeface="Times New Roman"/>
                <a:ea typeface="Times New Roman"/>
              </a:rPr>
              <a:t>Документы, которые утратят силу </a:t>
            </a:r>
            <a:br>
              <a:rPr lang="ru-RU" sz="2800" b="1" dirty="0" smtClean="0">
                <a:latin typeface="Times New Roman"/>
                <a:ea typeface="Times New Roman"/>
              </a:rPr>
            </a:br>
            <a:r>
              <a:rPr lang="ru-RU" sz="2800" b="1" dirty="0" smtClean="0">
                <a:latin typeface="Times New Roman"/>
                <a:ea typeface="Times New Roman"/>
              </a:rPr>
              <a:t>с 1 сентября 2021 года</a:t>
            </a:r>
            <a:endParaRPr lang="ru-RU" sz="2800" dirty="0">
              <a:effectLst/>
              <a:latin typeface="Times New Roman"/>
              <a:ea typeface="Times New Roman"/>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
        <p:nvSpPr>
          <p:cNvPr id="3" name="Прямоугольник 2"/>
          <p:cNvSpPr/>
          <p:nvPr/>
        </p:nvSpPr>
        <p:spPr>
          <a:xfrm>
            <a:off x="392348" y="1997839"/>
            <a:ext cx="8138242" cy="3970318"/>
          </a:xfrm>
          <a:prstGeom prst="rect">
            <a:avLst/>
          </a:prstGeom>
        </p:spPr>
        <p:txBody>
          <a:bodyPr wrap="square">
            <a:spAutoFit/>
          </a:bodyPr>
          <a:lstStyle/>
          <a:p>
            <a:pPr algn="just"/>
            <a:r>
              <a:rPr lang="ru-RU" dirty="0" smtClean="0">
                <a:latin typeface="Times New Roman" pitchFamily="18" charset="0"/>
                <a:cs typeface="Times New Roman" pitchFamily="18" charset="0"/>
              </a:rPr>
              <a:t>1. Постановление </a:t>
            </a:r>
            <a:r>
              <a:rPr lang="ru-RU" dirty="0">
                <a:latin typeface="Times New Roman" pitchFamily="18" charset="0"/>
                <a:cs typeface="Times New Roman" pitchFamily="18" charset="0"/>
              </a:rPr>
              <a:t>Правительства РФ от 28.04.1993 N 377 (ред. от 23.09.2002) "О реализации Закона Российской Федерации "О психиатрической помощи и гарантиях прав граждан при ее </a:t>
            </a:r>
            <a:r>
              <a:rPr lang="ru-RU" dirty="0" smtClean="0">
                <a:latin typeface="Times New Roman" pitchFamily="18" charset="0"/>
                <a:cs typeface="Times New Roman" pitchFamily="18" charset="0"/>
              </a:rPr>
              <a:t>оказании"</a:t>
            </a:r>
          </a:p>
          <a:p>
            <a:pPr algn="just"/>
            <a:r>
              <a:rPr lang="ru-RU" dirty="0">
                <a:latin typeface="Times New Roman" pitchFamily="18" charset="0"/>
                <a:cs typeface="Times New Roman" pitchFamily="18" charset="0"/>
              </a:rPr>
              <a:t>2. Постановление Правительства РФ от 23.09.2002 N 695 (ред. от 25.03.2013) "О прохождении обязательного психиатрического освидетельствования работниками, осуществляющими отдельные виды деятельности, в том числе деятельность, связанную с источниками повышенной опасности (с влиянием вредных веществ и неблагоприятных производственных факторов), а также работающими в условиях повышенной </a:t>
            </a:r>
            <a:r>
              <a:rPr lang="ru-RU" dirty="0" smtClean="0">
                <a:latin typeface="Times New Roman" pitchFamily="18" charset="0"/>
                <a:cs typeface="Times New Roman" pitchFamily="18" charset="0"/>
              </a:rPr>
              <a:t>опасности«</a:t>
            </a:r>
          </a:p>
          <a:p>
            <a:pPr algn="just"/>
            <a:r>
              <a:rPr lang="ru-RU" dirty="0">
                <a:latin typeface="Times New Roman" pitchFamily="18" charset="0"/>
                <a:cs typeface="Times New Roman" pitchFamily="18" charset="0"/>
              </a:rPr>
              <a:t>3. </a:t>
            </a:r>
            <a:r>
              <a:rPr lang="ru-RU" dirty="0" smtClean="0">
                <a:latin typeface="Times New Roman" pitchFamily="18" charset="0"/>
                <a:cs typeface="Times New Roman" pitchFamily="18" charset="0"/>
              </a:rPr>
              <a:t> Постановление </a:t>
            </a:r>
            <a:r>
              <a:rPr lang="ru-RU" dirty="0">
                <a:latin typeface="Times New Roman" pitchFamily="18" charset="0"/>
                <a:cs typeface="Times New Roman" pitchFamily="18" charset="0"/>
              </a:rPr>
              <a:t>Минтруда России, Минобразования России от 13.01.2003 N 1/29 (ред. от 30.11.2016) "Об утверждении Порядка обучения по охране труда и проверки знаний требований охраны труда работников организаций" </a:t>
            </a:r>
            <a:endParaRPr lang="ru-RU"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4. </a:t>
            </a:r>
            <a:r>
              <a:rPr lang="ru-RU" dirty="0" smtClean="0">
                <a:latin typeface="Times New Roman" pitchFamily="18" charset="0"/>
                <a:cs typeface="Times New Roman" pitchFamily="18" charset="0"/>
              </a:rPr>
              <a:t> Приказ </a:t>
            </a:r>
            <a:r>
              <a:rPr lang="ru-RU" dirty="0">
                <a:latin typeface="Times New Roman" pitchFamily="18" charset="0"/>
                <a:cs typeface="Times New Roman" pitchFamily="18" charset="0"/>
              </a:rPr>
              <a:t>Минтруда России от 19.08.2016 N 438н "Об утверждении Типового положения о системе управления охраной </a:t>
            </a:r>
            <a:r>
              <a:rPr lang="ru-RU" dirty="0" smtClean="0">
                <a:latin typeface="Times New Roman" pitchFamily="18" charset="0"/>
                <a:cs typeface="Times New Roman" pitchFamily="18" charset="0"/>
              </a:rPr>
              <a:t>труда"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559147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
        <p:nvSpPr>
          <p:cNvPr id="5" name="TextBox 4"/>
          <p:cNvSpPr txBox="1"/>
          <p:nvPr/>
        </p:nvSpPr>
        <p:spPr>
          <a:xfrm>
            <a:off x="1809751" y="4389059"/>
            <a:ext cx="5762624" cy="1569660"/>
          </a:xfrm>
          <a:prstGeom prst="rect">
            <a:avLst/>
          </a:prstGeom>
          <a:noFill/>
        </p:spPr>
        <p:txBody>
          <a:bodyPr wrap="square" rtlCol="0">
            <a:spAutoFit/>
          </a:bodyPr>
          <a:lstStyle/>
          <a:p>
            <a:pPr algn="ctr"/>
            <a:r>
              <a:rPr lang="en-US" sz="3200" b="1" dirty="0" smtClean="0">
                <a:latin typeface="Times New Roman" pitchFamily="18" charset="0"/>
                <a:ea typeface="PT Sans" charset="-52"/>
                <a:cs typeface="Times New Roman" pitchFamily="18" charset="0"/>
                <a:hlinkClick r:id="rId4"/>
              </a:rPr>
              <a:t>elkinann@arhcity.ru</a:t>
            </a:r>
            <a:endParaRPr lang="en-US" sz="3200" b="1" dirty="0" smtClean="0">
              <a:latin typeface="Times New Roman" pitchFamily="18" charset="0"/>
              <a:ea typeface="PT Sans" charset="-52"/>
              <a:cs typeface="Times New Roman" pitchFamily="18" charset="0"/>
            </a:endParaRPr>
          </a:p>
          <a:p>
            <a:pPr algn="ctr"/>
            <a:endParaRPr lang="en-US" sz="3200" b="1" dirty="0">
              <a:latin typeface="Times New Roman" pitchFamily="18" charset="0"/>
              <a:ea typeface="PT Sans" charset="-52"/>
              <a:cs typeface="Times New Roman" pitchFamily="18" charset="0"/>
            </a:endParaRPr>
          </a:p>
          <a:p>
            <a:pPr algn="ctr"/>
            <a:r>
              <a:rPr lang="en-US" sz="3200" b="1" dirty="0" smtClean="0">
                <a:latin typeface="Times New Roman" pitchFamily="18" charset="0"/>
                <a:ea typeface="PT Sans" charset="-52"/>
                <a:cs typeface="Times New Roman" pitchFamily="18" charset="0"/>
              </a:rPr>
              <a:t>(8182) 607-294</a:t>
            </a:r>
            <a:endParaRPr lang="ru-RU" sz="3200" b="1" dirty="0">
              <a:latin typeface="PT Sans" charset="-52"/>
              <a:ea typeface="PT Sans" charset="-52"/>
              <a:cs typeface="PT Sans" charset="-52"/>
            </a:endParaRPr>
          </a:p>
        </p:txBody>
      </p:sp>
      <p:sp>
        <p:nvSpPr>
          <p:cNvPr id="4" name="TextBox 3"/>
          <p:cNvSpPr txBox="1"/>
          <p:nvPr/>
        </p:nvSpPr>
        <p:spPr>
          <a:xfrm>
            <a:off x="1952626" y="1173737"/>
            <a:ext cx="5762624" cy="707886"/>
          </a:xfrm>
          <a:prstGeom prst="rect">
            <a:avLst/>
          </a:prstGeom>
          <a:noFill/>
        </p:spPr>
        <p:txBody>
          <a:bodyPr wrap="square" rtlCol="0">
            <a:spAutoFit/>
          </a:bodyPr>
          <a:lstStyle/>
          <a:p>
            <a:r>
              <a:rPr lang="ru-RU" sz="4000" b="1" dirty="0" smtClean="0">
                <a:latin typeface="Times New Roman" pitchFamily="18" charset="0"/>
                <a:ea typeface="PT Sans" charset="-52"/>
                <a:cs typeface="Times New Roman" pitchFamily="18" charset="0"/>
              </a:rPr>
              <a:t>Спасибо за внимание!</a:t>
            </a:r>
            <a:endParaRPr lang="ru-RU" sz="3200" b="1" dirty="0">
              <a:latin typeface="PT Sans" charset="-52"/>
              <a:ea typeface="PT Sans" charset="-52"/>
              <a:cs typeface="PT Sans" charset="-52"/>
            </a:endParaRPr>
          </a:p>
        </p:txBody>
      </p:sp>
      <p:sp>
        <p:nvSpPr>
          <p:cNvPr id="6" name="TextBox 5"/>
          <p:cNvSpPr txBox="1"/>
          <p:nvPr/>
        </p:nvSpPr>
        <p:spPr>
          <a:xfrm>
            <a:off x="933450" y="2240537"/>
            <a:ext cx="7515225" cy="1384995"/>
          </a:xfrm>
          <a:prstGeom prst="rect">
            <a:avLst/>
          </a:prstGeom>
          <a:noFill/>
        </p:spPr>
        <p:txBody>
          <a:bodyPr wrap="square" rtlCol="0">
            <a:spAutoFit/>
          </a:bodyPr>
          <a:lstStyle/>
          <a:p>
            <a:pPr algn="ctr"/>
            <a:r>
              <a:rPr lang="ru-RU" sz="2800" b="1" dirty="0" smtClean="0">
                <a:latin typeface="Times New Roman" pitchFamily="18" charset="0"/>
                <a:ea typeface="PT Sans" charset="-52"/>
                <a:cs typeface="Times New Roman" pitchFamily="18" charset="0"/>
              </a:rPr>
              <a:t>Успехов Вам в исполнении благородной задачи  – защиты труда человека!</a:t>
            </a:r>
          </a:p>
          <a:p>
            <a:pPr algn="ctr"/>
            <a:r>
              <a:rPr lang="ru-RU" sz="2800" b="1" dirty="0" smtClean="0">
                <a:latin typeface="Times New Roman" pitchFamily="18" charset="0"/>
                <a:ea typeface="PT Sans" charset="-52"/>
                <a:cs typeface="Times New Roman" pitchFamily="18" charset="0"/>
              </a:rPr>
              <a:t>Крепкого здоровья и безопасного труда.</a:t>
            </a:r>
            <a:endParaRPr lang="ru-RU" sz="2800" b="1" dirty="0">
              <a:latin typeface="PT Sans" charset="-52"/>
              <a:ea typeface="PT Sans" charset="-52"/>
              <a:cs typeface="PT Sans" charset="-52"/>
            </a:endParaRPr>
          </a:p>
        </p:txBody>
      </p:sp>
    </p:spTree>
    <p:extLst>
      <p:ext uri="{BB962C8B-B14F-4D97-AF65-F5344CB8AC3E}">
        <p14:creationId xmlns:p14="http://schemas.microsoft.com/office/powerpoint/2010/main" val="852479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847" y="1128418"/>
            <a:ext cx="2054306" cy="2122782"/>
          </a:xfrm>
          <a:prstGeom prst="rect">
            <a:avLst/>
          </a:prstGeom>
        </p:spPr>
      </p:pic>
    </p:spTree>
    <p:extLst>
      <p:ext uri="{BB962C8B-B14F-4D97-AF65-F5344CB8AC3E}">
        <p14:creationId xmlns:p14="http://schemas.microsoft.com/office/powerpoint/2010/main" val="1960472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 y="815341"/>
            <a:ext cx="8641080" cy="975359"/>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Нормативная правовая база  охраны труда   </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41020" y="1920240"/>
            <a:ext cx="8069580" cy="4937760"/>
          </a:xfrm>
        </p:spPr>
        <p:txBody>
          <a:bodyPr>
            <a:noAutofit/>
          </a:bodyPr>
          <a:lstStyle/>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Трудовой кодекс Российской Федерации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ред. </a:t>
            </a:r>
            <a:r>
              <a:rPr lang="ru-RU" sz="2000" dirty="0">
                <a:solidFill>
                  <a:srgbClr val="FF0000"/>
                </a:solidFill>
                <a:latin typeface="Times New Roman" panose="02020603050405020304" pitchFamily="18" charset="0"/>
                <a:ea typeface="Times New Roman"/>
                <a:cs typeface="Times New Roman" panose="02020603050405020304" pitchFamily="18" charset="0"/>
              </a:rPr>
              <a:t>от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29.12. 2020</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30 марта 1999 г № 52 ФЗ «О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санитарно-эпидемиологическом </a:t>
            </a:r>
            <a:r>
              <a:rPr lang="ru-RU" sz="2000" dirty="0">
                <a:solidFill>
                  <a:srgbClr val="000000"/>
                </a:solidFill>
                <a:latin typeface="Times New Roman" panose="02020603050405020304" pitchFamily="18" charset="0"/>
                <a:ea typeface="Times New Roman"/>
                <a:cs typeface="Times New Roman" panose="02020603050405020304" pitchFamily="18" charset="0"/>
              </a:rPr>
              <a:t>благополучии населения»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ред. </a:t>
            </a:r>
            <a:r>
              <a:rPr lang="ru-RU" sz="2000" dirty="0">
                <a:solidFill>
                  <a:srgbClr val="FF0000"/>
                </a:solidFill>
                <a:latin typeface="Times New Roman" panose="02020603050405020304" pitchFamily="18" charset="0"/>
                <a:ea typeface="Times New Roman"/>
                <a:cs typeface="Times New Roman" panose="02020603050405020304" pitchFamily="18" charset="0"/>
              </a:rPr>
              <a:t>от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13.07.2020</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26 декабря 2008 г № 294 ФЗ «О защите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прав  юридических </a:t>
            </a:r>
            <a:r>
              <a:rPr lang="ru-RU" sz="2000" dirty="0">
                <a:solidFill>
                  <a:srgbClr val="000000"/>
                </a:solidFill>
                <a:latin typeface="Times New Roman" panose="02020603050405020304" pitchFamily="18" charset="0"/>
                <a:ea typeface="Times New Roman"/>
                <a:cs typeface="Times New Roman" panose="02020603050405020304" pitchFamily="18" charset="0"/>
              </a:rPr>
              <a:t>лиц и индивидуальных предпринимателей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при осуществлении </a:t>
            </a:r>
            <a:r>
              <a:rPr lang="ru-RU" sz="2000" dirty="0">
                <a:solidFill>
                  <a:srgbClr val="000000"/>
                </a:solidFill>
                <a:latin typeface="Times New Roman" panose="02020603050405020304" pitchFamily="18" charset="0"/>
                <a:ea typeface="Times New Roman"/>
                <a:cs typeface="Times New Roman" panose="02020603050405020304" pitchFamily="18" charset="0"/>
              </a:rPr>
              <a:t>государственного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контроля (надзора) и муниципального контроля</a:t>
            </a:r>
            <a:r>
              <a:rPr lang="ru-RU" sz="2000" dirty="0">
                <a:solidFill>
                  <a:srgbClr val="000000"/>
                </a:solidFill>
                <a:latin typeface="Times New Roman" panose="02020603050405020304" pitchFamily="18" charset="0"/>
                <a:ea typeface="Times New Roman"/>
                <a:cs typeface="Times New Roman" panose="02020603050405020304" pitchFamily="18" charset="0"/>
              </a:rPr>
              <a:t>»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ред. от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08.12.2020</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 с изм. и доп. вступ. в силу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с 01.03.2021</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28 декабря 2013 г № 426 ФЗ «О специальной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оценке  условий </a:t>
            </a:r>
            <a:r>
              <a:rPr lang="ru-RU" sz="2000" dirty="0">
                <a:solidFill>
                  <a:srgbClr val="000000"/>
                </a:solidFill>
                <a:latin typeface="Times New Roman" panose="02020603050405020304" pitchFamily="18" charset="0"/>
                <a:ea typeface="Times New Roman"/>
                <a:cs typeface="Times New Roman" panose="02020603050405020304" pitchFamily="18" charset="0"/>
              </a:rPr>
              <a:t>труда»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(ред. от 30.12.2020 с изм. и  доп., вступ. в силу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с 01.01.2021</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21 июля 1997 г № 116 ФЗ «О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промышленной  безопасности </a:t>
            </a:r>
            <a:r>
              <a:rPr lang="ru-RU" sz="2000" dirty="0">
                <a:solidFill>
                  <a:srgbClr val="000000"/>
                </a:solidFill>
                <a:latin typeface="Times New Roman" panose="02020603050405020304" pitchFamily="18" charset="0"/>
                <a:ea typeface="Times New Roman"/>
                <a:cs typeface="Times New Roman" panose="02020603050405020304" pitchFamily="18" charset="0"/>
              </a:rPr>
              <a:t>опасных производственных объектов»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ред. </a:t>
            </a:r>
            <a:r>
              <a:rPr lang="ru-RU" sz="2000" dirty="0">
                <a:solidFill>
                  <a:srgbClr val="FF0000"/>
                </a:solidFill>
                <a:latin typeface="Times New Roman" panose="02020603050405020304" pitchFamily="18" charset="0"/>
                <a:ea typeface="Times New Roman"/>
                <a:cs typeface="Times New Roman" panose="02020603050405020304" pitchFamily="18" charset="0"/>
              </a:rPr>
              <a:t>от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08.12.2020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88196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677369"/>
            <a:ext cx="8641080" cy="975359"/>
          </a:xfrm>
        </p:spPr>
        <p:txBody>
          <a:bodyPr>
            <a:normAutofit/>
          </a:bodyPr>
          <a:lstStyle/>
          <a:p>
            <a:pPr algn="ctr"/>
            <a:r>
              <a:rPr lang="ru-RU" sz="3200" b="1" dirty="0" smtClean="0">
                <a:latin typeface="Times New Roman" panose="02020603050405020304" pitchFamily="18" charset="0"/>
                <a:cs typeface="Times New Roman" panose="02020603050405020304" pitchFamily="18" charset="0"/>
              </a:rPr>
              <a:t>Нормативная правовая база  охраны труда   </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09600" y="1652728"/>
            <a:ext cx="8042828" cy="4777740"/>
          </a:xfrm>
        </p:spPr>
        <p:txBody>
          <a:bodyPr>
            <a:noAutofit/>
          </a:bodyPr>
          <a:lstStyle/>
          <a:p>
            <a:pPr algn="just">
              <a:spcAft>
                <a:spcPts val="0"/>
              </a:spcAft>
            </a:pPr>
            <a:r>
              <a:rPr lang="ru-RU" sz="2000" dirty="0" smtClean="0">
                <a:solidFill>
                  <a:srgbClr val="000000"/>
                </a:solidFill>
                <a:latin typeface="Times New Roman" panose="02020603050405020304" pitchFamily="18" charset="0"/>
                <a:ea typeface="Times New Roman"/>
                <a:cs typeface="Times New Roman" panose="02020603050405020304" pitchFamily="18" charset="0"/>
              </a:rPr>
              <a:t>Федеральный </a:t>
            </a:r>
            <a:r>
              <a:rPr lang="ru-RU" sz="2000" dirty="0">
                <a:solidFill>
                  <a:srgbClr val="000000"/>
                </a:solidFill>
                <a:latin typeface="Times New Roman" panose="02020603050405020304" pitchFamily="18" charset="0"/>
                <a:ea typeface="Times New Roman"/>
                <a:cs typeface="Times New Roman" panose="02020603050405020304" pitchFamily="18" charset="0"/>
              </a:rPr>
              <a:t>закон от 21 декабря 1994 г № 69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ФЗ </a:t>
            </a:r>
            <a:r>
              <a:rPr lang="ru-RU" sz="2000" dirty="0">
                <a:solidFill>
                  <a:srgbClr val="000000"/>
                </a:solidFill>
                <a:latin typeface="Times New Roman" panose="02020603050405020304" pitchFamily="18" charset="0"/>
                <a:ea typeface="Times New Roman"/>
                <a:cs typeface="Times New Roman" panose="02020603050405020304" pitchFamily="18" charset="0"/>
              </a:rPr>
              <a:t>«О пожарной безопасности» (ред. </a:t>
            </a:r>
            <a:r>
              <a:rPr lang="ru-RU" sz="2000" dirty="0">
                <a:solidFill>
                  <a:srgbClr val="FF0000"/>
                </a:solidFill>
                <a:latin typeface="Times New Roman" panose="02020603050405020304" pitchFamily="18" charset="0"/>
                <a:ea typeface="Times New Roman"/>
                <a:cs typeface="Times New Roman" panose="02020603050405020304" pitchFamily="18" charset="0"/>
              </a:rPr>
              <a:t>от 22.12.2020 </a:t>
            </a:r>
            <a:r>
              <a:rPr lang="ru-RU" sz="2000" dirty="0">
                <a:solidFill>
                  <a:srgbClr val="000000"/>
                </a:solidFill>
                <a:latin typeface="Times New Roman" panose="02020603050405020304" pitchFamily="18" charset="0"/>
                <a:ea typeface="Times New Roman"/>
                <a:cs typeface="Times New Roman" panose="02020603050405020304" pitchFamily="18" charset="0"/>
              </a:rPr>
              <a:t>)</a:t>
            </a: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28 декабря 2013 г № 400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ФЗ </a:t>
            </a:r>
            <a:r>
              <a:rPr lang="ru-RU" sz="2000" dirty="0">
                <a:solidFill>
                  <a:srgbClr val="000000"/>
                </a:solidFill>
                <a:latin typeface="Times New Roman" panose="02020603050405020304" pitchFamily="18" charset="0"/>
                <a:ea typeface="Times New Roman"/>
                <a:cs typeface="Times New Roman" panose="02020603050405020304" pitchFamily="18" charset="0"/>
              </a:rPr>
              <a:t>«О страховых пенсиях»  (ред. от </a:t>
            </a:r>
            <a:r>
              <a:rPr lang="ru-RU" sz="2000" dirty="0">
                <a:solidFill>
                  <a:srgbClr val="FF0000"/>
                </a:solidFill>
                <a:latin typeface="Times New Roman" panose="02020603050405020304" pitchFamily="18" charset="0"/>
                <a:ea typeface="Times New Roman"/>
                <a:cs typeface="Times New Roman" panose="02020603050405020304" pitchFamily="18" charset="0"/>
              </a:rPr>
              <a:t>24.02.2021</a:t>
            </a:r>
            <a:r>
              <a:rPr lang="ru-RU" sz="2000" dirty="0">
                <a:solidFill>
                  <a:srgbClr val="000000"/>
                </a:solidFill>
                <a:latin typeface="Times New Roman" panose="02020603050405020304" pitchFamily="18" charset="0"/>
                <a:ea typeface="Times New Roman"/>
                <a:cs typeface="Times New Roman" panose="02020603050405020304" pitchFamily="18" charset="0"/>
              </a:rPr>
              <a:t>)</a:t>
            </a: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ТР ТС 019 2011 Технический регламент Таможенного союза «О безопасности средств индивидуальной защиты» (</a:t>
            </a:r>
            <a:r>
              <a:rPr lang="ru-RU" sz="2000" dirty="0">
                <a:solidFill>
                  <a:srgbClr val="FF0000"/>
                </a:solidFill>
                <a:latin typeface="Times New Roman" panose="02020603050405020304" pitchFamily="18" charset="0"/>
                <a:ea typeface="Times New Roman"/>
                <a:cs typeface="Times New Roman" panose="02020603050405020304" pitchFamily="18" charset="0"/>
              </a:rPr>
              <a:t>ред. от 03.03.2020</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smtClean="0">
                <a:solidFill>
                  <a:srgbClr val="000000"/>
                </a:solidFill>
                <a:latin typeface="Times New Roman" panose="02020603050405020304" pitchFamily="18" charset="0"/>
                <a:ea typeface="Times New Roman"/>
                <a:cs typeface="Times New Roman" panose="02020603050405020304" pitchFamily="18" charset="0"/>
              </a:rPr>
              <a:t>Кодекс Российской Федерации об административных правонарушениях (ред. от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31.07.2020</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31 июля 2020 </a:t>
            </a:r>
            <a:r>
              <a:rPr lang="ru-RU" sz="2000" dirty="0">
                <a:solidFill>
                  <a:srgbClr val="000000"/>
                </a:solidFill>
                <a:latin typeface="Times New Roman" panose="02020603050405020304" pitchFamily="18" charset="0"/>
                <a:ea typeface="Times New Roman"/>
                <a:cs typeface="Times New Roman" panose="02020603050405020304" pitchFamily="18" charset="0"/>
              </a:rPr>
              <a:t>г №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248 </a:t>
            </a:r>
            <a:r>
              <a:rPr lang="ru-RU" sz="2000" dirty="0">
                <a:solidFill>
                  <a:srgbClr val="000000"/>
                </a:solidFill>
                <a:latin typeface="Times New Roman" panose="02020603050405020304" pitchFamily="18" charset="0"/>
                <a:ea typeface="Times New Roman"/>
                <a:cs typeface="Times New Roman" panose="02020603050405020304" pitchFamily="18" charset="0"/>
              </a:rPr>
              <a:t>ФЗ «О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государственном контроле (надзоре) </a:t>
            </a:r>
            <a:r>
              <a:rPr lang="ru-RU" sz="2000" dirty="0">
                <a:solidFill>
                  <a:srgbClr val="000000"/>
                </a:solidFill>
                <a:latin typeface="Times New Roman" panose="02020603050405020304" pitchFamily="18" charset="0"/>
                <a:ea typeface="Times New Roman"/>
                <a:cs typeface="Times New Roman" panose="02020603050405020304" pitchFamily="18" charset="0"/>
              </a:rPr>
              <a:t>и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муниципальном контроле </a:t>
            </a:r>
            <a:r>
              <a:rPr lang="ru-RU" sz="2000" dirty="0">
                <a:solidFill>
                  <a:srgbClr val="000000"/>
                </a:solidFill>
                <a:latin typeface="Times New Roman" panose="02020603050405020304" pitchFamily="18" charset="0"/>
                <a:ea typeface="Times New Roman"/>
                <a:cs typeface="Times New Roman" panose="02020603050405020304" pitchFamily="18" charset="0"/>
              </a:rPr>
              <a:t>в Российской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Федерации»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начало действия документа -01.07.2021</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2000" dirty="0">
              <a:solidFill>
                <a:srgbClr val="000000"/>
              </a:solidFill>
              <a:latin typeface="Times New Roman" panose="02020603050405020304" pitchFamily="18" charset="0"/>
              <a:ea typeface="Times New Roman"/>
              <a:cs typeface="Times New Roman" panose="02020603050405020304" pitchFamily="18" charset="0"/>
            </a:endParaRPr>
          </a:p>
          <a:p>
            <a:pPr algn="just">
              <a:spcAft>
                <a:spcPts val="0"/>
              </a:spcAft>
            </a:pPr>
            <a:r>
              <a:rPr lang="ru-RU" sz="2000" dirty="0">
                <a:solidFill>
                  <a:srgbClr val="000000"/>
                </a:solidFill>
                <a:latin typeface="Times New Roman" panose="02020603050405020304" pitchFamily="18" charset="0"/>
                <a:ea typeface="Times New Roman"/>
                <a:cs typeface="Times New Roman" panose="02020603050405020304" pitchFamily="18" charset="0"/>
              </a:rPr>
              <a:t>Федеральный закон от 31 июля 2020 г №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247 </a:t>
            </a:r>
            <a:r>
              <a:rPr lang="ru-RU" sz="2000" dirty="0">
                <a:solidFill>
                  <a:srgbClr val="000000"/>
                </a:solidFill>
                <a:latin typeface="Times New Roman" panose="02020603050405020304" pitchFamily="18" charset="0"/>
                <a:ea typeface="Times New Roman"/>
                <a:cs typeface="Times New Roman" panose="02020603050405020304" pitchFamily="18" charset="0"/>
              </a:rPr>
              <a:t>ФЗ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 </a:t>
            </a:r>
            <a:r>
              <a:rPr lang="ru-RU" sz="2000" dirty="0">
                <a:solidFill>
                  <a:srgbClr val="000000"/>
                </a:solidFill>
                <a:latin typeface="Times New Roman" panose="02020603050405020304" pitchFamily="18" charset="0"/>
                <a:ea typeface="Times New Roman"/>
                <a:cs typeface="Times New Roman" panose="02020603050405020304" pitchFamily="18" charset="0"/>
              </a:rPr>
              <a:t>«</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Об обязательных требованиях </a:t>
            </a:r>
            <a:r>
              <a:rPr lang="ru-RU" sz="2000" dirty="0">
                <a:solidFill>
                  <a:srgbClr val="000000"/>
                </a:solidFill>
                <a:latin typeface="Times New Roman" panose="02020603050405020304" pitchFamily="18" charset="0"/>
                <a:ea typeface="Times New Roman"/>
                <a:cs typeface="Times New Roman" panose="02020603050405020304" pitchFamily="18" charset="0"/>
              </a:rPr>
              <a:t>в Российской </a:t>
            </a:r>
            <a:r>
              <a:rPr lang="ru-RU" sz="2000" dirty="0" smtClean="0">
                <a:solidFill>
                  <a:srgbClr val="000000"/>
                </a:solidFill>
                <a:latin typeface="Times New Roman" panose="02020603050405020304" pitchFamily="18" charset="0"/>
                <a:ea typeface="Times New Roman"/>
                <a:cs typeface="Times New Roman" panose="02020603050405020304" pitchFamily="18" charset="0"/>
              </a:rPr>
              <a:t>Федерации» </a:t>
            </a:r>
            <a:r>
              <a:rPr lang="ru-RU" sz="2000" dirty="0">
                <a:solidFill>
                  <a:srgbClr val="000000"/>
                </a:solidFill>
                <a:latin typeface="Times New Roman" panose="02020603050405020304" pitchFamily="18" charset="0"/>
                <a:ea typeface="Times New Roman"/>
                <a:cs typeface="Times New Roman" panose="02020603050405020304" pitchFamily="18" charset="0"/>
              </a:rPr>
              <a:t>(начало действия документа -</a:t>
            </a:r>
            <a:r>
              <a:rPr lang="ru-RU" sz="2000" dirty="0" smtClean="0">
                <a:solidFill>
                  <a:srgbClr val="FF0000"/>
                </a:solidFill>
                <a:latin typeface="Times New Roman" panose="02020603050405020304" pitchFamily="18" charset="0"/>
                <a:ea typeface="Times New Roman"/>
                <a:cs typeface="Times New Roman" panose="02020603050405020304" pitchFamily="18" charset="0"/>
              </a:rPr>
              <a:t>01.11.2020)</a:t>
            </a:r>
            <a:endParaRPr lang="ru-RU" sz="2000" dirty="0">
              <a:solidFill>
                <a:srgbClr val="FF0000"/>
              </a:solidFill>
              <a:latin typeface="Times New Roman" panose="02020603050405020304" pitchFamily="18" charset="0"/>
              <a:ea typeface="Times New Roman"/>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278021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1351" y="212747"/>
            <a:ext cx="4571990" cy="533003"/>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Трудовой</a:t>
            </a:r>
            <a:r>
              <a:rPr lang="ru-RU" sz="3600" b="1" dirty="0" smtClean="0">
                <a:latin typeface="Times New Roman" panose="02020603050405020304" pitchFamily="18" charset="0"/>
                <a:cs typeface="Times New Roman" panose="02020603050405020304" pitchFamily="18" charset="0"/>
              </a:rPr>
              <a:t> кодекс РФ    </a:t>
            </a:r>
            <a:endParaRPr lang="ru-RU" sz="3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0500" y="1809397"/>
            <a:ext cx="8778240" cy="4431984"/>
          </a:xfrm>
        </p:spPr>
        <p:txBody>
          <a:bodyPr>
            <a:normAutofit/>
          </a:bodyPr>
          <a:lstStyle/>
          <a:p>
            <a:pPr marL="0" indent="0">
              <a:buNone/>
            </a:pPr>
            <a:endParaRPr lang="ru-RU" sz="2400" b="1" dirty="0" smtClean="0">
              <a:latin typeface="Arial"/>
            </a:endParaRPr>
          </a:p>
          <a:p>
            <a:endParaRPr lang="ru-RU" sz="2400" dirty="0">
              <a:latin typeface="Arial"/>
            </a:endParaRPr>
          </a:p>
          <a:p>
            <a:endParaRPr lang="ru-RU" sz="2400" b="1" dirty="0" smtClean="0">
              <a:latin typeface="Arial"/>
            </a:endParaRPr>
          </a:p>
          <a:p>
            <a:endParaRPr lang="ru-RU" sz="2400" b="1" dirty="0">
              <a:latin typeface="Arial"/>
            </a:endParaRPr>
          </a:p>
          <a:p>
            <a:endParaRPr lang="ru-RU" sz="2400" b="1" dirty="0" smtClean="0">
              <a:latin typeface="Arial"/>
            </a:endParaRPr>
          </a:p>
          <a:p>
            <a:endParaRPr lang="ru-RU" sz="2400" b="1" dirty="0">
              <a:latin typeface="Arial"/>
            </a:endParaRPr>
          </a:p>
          <a:p>
            <a:endParaRPr lang="ru-RU" sz="2400" b="1" dirty="0" smtClean="0">
              <a:latin typeface="Arial"/>
            </a:endParaRPr>
          </a:p>
          <a:p>
            <a:endParaRPr lang="ru-RU" sz="2400" b="1" dirty="0" smtClean="0">
              <a:latin typeface="Arial"/>
            </a:endParaRPr>
          </a:p>
          <a:p>
            <a:endParaRPr lang="ru-RU" sz="2400" b="1" dirty="0">
              <a:latin typeface="Arial"/>
            </a:endParaRPr>
          </a:p>
          <a:p>
            <a:endParaRPr lang="ru-RU" sz="2400" b="1" dirty="0" smtClean="0">
              <a:latin typeface="Arial"/>
            </a:endParaRPr>
          </a:p>
          <a:p>
            <a:endParaRPr lang="ru-RU" sz="2400" b="1" dirty="0" smtClean="0">
              <a:latin typeface="Arial"/>
            </a:endParaRPr>
          </a:p>
          <a:p>
            <a:endParaRPr lang="ru-RU" sz="2400" b="1" dirty="0" smtClean="0">
              <a:latin typeface="Arial"/>
            </a:endParaRPr>
          </a:p>
          <a:p>
            <a:endParaRPr lang="ru-RU" sz="2400" b="1" dirty="0">
              <a:latin typeface="Arial"/>
            </a:endParaRPr>
          </a:p>
          <a:p>
            <a:endParaRPr lang="ru-RU" sz="2400" b="1" dirty="0" smtClean="0">
              <a:latin typeface="Arial"/>
            </a:endParaRPr>
          </a:p>
          <a:p>
            <a:endParaRPr lang="ru-RU" sz="2400" dirty="0">
              <a:latin typeface="Arial"/>
            </a:endParaRPr>
          </a:p>
          <a:p>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
        <p:nvSpPr>
          <p:cNvPr id="6" name="Заголовок 1"/>
          <p:cNvSpPr txBox="1">
            <a:spLocks/>
          </p:cNvSpPr>
          <p:nvPr/>
        </p:nvSpPr>
        <p:spPr>
          <a:xfrm>
            <a:off x="392348" y="1283974"/>
            <a:ext cx="3246120" cy="533400"/>
          </a:xfrm>
          <a:prstGeom prst="rect">
            <a:avLst/>
          </a:prstGeom>
          <a:ln>
            <a:solidFill>
              <a:srgbClr val="00B05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dirty="0">
                <a:solidFill>
                  <a:prstClr val="black"/>
                </a:solidFill>
                <a:latin typeface="Times New Roman" panose="02020603050405020304" pitchFamily="18" charset="0"/>
                <a:ea typeface="PT Sans" charset="-52"/>
                <a:cs typeface="Times New Roman" panose="02020603050405020304" pitchFamily="18" charset="0"/>
              </a:rPr>
              <a:t>Действующая </a:t>
            </a:r>
            <a:r>
              <a:rPr lang="ru-RU" sz="2000" b="1" dirty="0" smtClean="0">
                <a:solidFill>
                  <a:prstClr val="black"/>
                </a:solidFill>
                <a:latin typeface="Times New Roman" panose="02020603050405020304" pitchFamily="18" charset="0"/>
                <a:ea typeface="PT Sans" charset="-52"/>
                <a:cs typeface="Times New Roman" panose="02020603050405020304" pitchFamily="18" charset="0"/>
              </a:rPr>
              <a:t>редакция  </a:t>
            </a:r>
            <a:endParaRPr lang="ru-RU" sz="2000"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834390" y="787723"/>
            <a:ext cx="7886700" cy="41266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atin typeface="Times New Roman" panose="02020603050405020304" pitchFamily="18" charset="0"/>
                <a:cs typeface="Times New Roman" panose="02020603050405020304" pitchFamily="18" charset="0"/>
              </a:rPr>
              <a:t>Х Раздел «Охрана труда» (структура)</a:t>
            </a:r>
          </a:p>
        </p:txBody>
      </p:sp>
      <p:sp>
        <p:nvSpPr>
          <p:cNvPr id="8" name="Заголовок 1"/>
          <p:cNvSpPr txBox="1">
            <a:spLocks/>
          </p:cNvSpPr>
          <p:nvPr/>
        </p:nvSpPr>
        <p:spPr>
          <a:xfrm>
            <a:off x="4579620" y="1283974"/>
            <a:ext cx="4251960" cy="529586"/>
          </a:xfrm>
          <a:prstGeom prst="rect">
            <a:avLst/>
          </a:prstGeom>
          <a:ln>
            <a:solidFill>
              <a:srgbClr val="00B05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dirty="0">
                <a:solidFill>
                  <a:srgbClr val="FF0000"/>
                </a:solidFill>
                <a:latin typeface="Times New Roman" panose="02020603050405020304" pitchFamily="18" charset="0"/>
                <a:ea typeface="PT Sans" charset="-52"/>
                <a:cs typeface="Times New Roman" panose="02020603050405020304" pitchFamily="18" charset="0"/>
              </a:rPr>
              <a:t>Новая </a:t>
            </a:r>
            <a:r>
              <a:rPr lang="ru-RU" sz="2000" b="1" dirty="0" smtClean="0">
                <a:solidFill>
                  <a:srgbClr val="FF0000"/>
                </a:solidFill>
                <a:latin typeface="Times New Roman" panose="02020603050405020304" pitchFamily="18" charset="0"/>
                <a:ea typeface="PT Sans" charset="-52"/>
                <a:cs typeface="Times New Roman" panose="02020603050405020304" pitchFamily="18" charset="0"/>
              </a:rPr>
              <a:t>редакция </a:t>
            </a:r>
            <a:endParaRPr lang="ru-RU" sz="2000" b="1" dirty="0">
              <a:solidFill>
                <a:srgbClr val="FF0000"/>
              </a:solidFill>
              <a:latin typeface="Times New Roman" panose="02020603050405020304" pitchFamily="18" charset="0"/>
              <a:ea typeface="PT Sans" charset="-52"/>
              <a:cs typeface="Times New Roman" panose="02020603050405020304" pitchFamily="18" charset="0"/>
            </a:endParaRPr>
          </a:p>
        </p:txBody>
      </p:sp>
      <p:sp>
        <p:nvSpPr>
          <p:cNvPr id="5" name="Прямоугольник 4"/>
          <p:cNvSpPr/>
          <p:nvPr/>
        </p:nvSpPr>
        <p:spPr>
          <a:xfrm>
            <a:off x="392348" y="2042160"/>
            <a:ext cx="3246121" cy="426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33 Общие положения</a:t>
            </a:r>
          </a:p>
        </p:txBody>
      </p:sp>
      <p:sp>
        <p:nvSpPr>
          <p:cNvPr id="10" name="Прямоугольник 9"/>
          <p:cNvSpPr/>
          <p:nvPr/>
        </p:nvSpPr>
        <p:spPr>
          <a:xfrm>
            <a:off x="392347" y="2659380"/>
            <a:ext cx="3246121" cy="510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34 Требования охраны труда</a:t>
            </a:r>
          </a:p>
        </p:txBody>
      </p:sp>
      <p:sp>
        <p:nvSpPr>
          <p:cNvPr id="11" name="Прямоугольник 10"/>
          <p:cNvSpPr/>
          <p:nvPr/>
        </p:nvSpPr>
        <p:spPr>
          <a:xfrm>
            <a:off x="4579620" y="2042160"/>
            <a:ext cx="4320540" cy="426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33 Общие положения</a:t>
            </a:r>
          </a:p>
        </p:txBody>
      </p:sp>
      <p:sp>
        <p:nvSpPr>
          <p:cNvPr id="12" name="Прямоугольник 11"/>
          <p:cNvSpPr/>
          <p:nvPr/>
        </p:nvSpPr>
        <p:spPr>
          <a:xfrm>
            <a:off x="4579620" y="2659380"/>
            <a:ext cx="4320540" cy="495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34 Государственное управление охраной труда</a:t>
            </a:r>
          </a:p>
        </p:txBody>
      </p:sp>
      <p:sp>
        <p:nvSpPr>
          <p:cNvPr id="13" name="Прямоугольник 12"/>
          <p:cNvSpPr/>
          <p:nvPr/>
        </p:nvSpPr>
        <p:spPr>
          <a:xfrm>
            <a:off x="4579620" y="3436620"/>
            <a:ext cx="4320540" cy="510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35 Права и обязанности работодателя и работника в области охраны труда</a:t>
            </a:r>
          </a:p>
        </p:txBody>
      </p:sp>
      <p:sp>
        <p:nvSpPr>
          <p:cNvPr id="14" name="Прямоугольник 13"/>
          <p:cNvSpPr/>
          <p:nvPr/>
        </p:nvSpPr>
        <p:spPr>
          <a:xfrm>
            <a:off x="392347" y="3436620"/>
            <a:ext cx="3246120" cy="510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35 Организация охраны труда </a:t>
            </a:r>
          </a:p>
        </p:txBody>
      </p:sp>
      <p:sp>
        <p:nvSpPr>
          <p:cNvPr id="15" name="Прямоугольник 14"/>
          <p:cNvSpPr/>
          <p:nvPr/>
        </p:nvSpPr>
        <p:spPr>
          <a:xfrm>
            <a:off x="392347" y="4389120"/>
            <a:ext cx="3246120" cy="510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36 Обеспечение прав работников на охрану </a:t>
            </a:r>
            <a:r>
              <a:rPr lang="ru-RU" sz="1600" b="1" dirty="0" smtClean="0">
                <a:latin typeface="Times New Roman" panose="02020603050405020304" pitchFamily="18" charset="0"/>
                <a:cs typeface="Times New Roman" panose="02020603050405020304" pitchFamily="18" charset="0"/>
              </a:rPr>
              <a:t>труда</a:t>
            </a:r>
            <a:endParaRPr lang="ru-RU" sz="1600" b="1" dirty="0">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579620" y="4423410"/>
            <a:ext cx="4320540" cy="510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36 </a:t>
            </a:r>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Управление охраной </a:t>
            </a:r>
            <a:r>
              <a:rPr lang="ru-RU" sz="1600" b="1" dirty="0" smtClean="0">
                <a:latin typeface="Times New Roman" panose="02020603050405020304" pitchFamily="18" charset="0"/>
                <a:cs typeface="Times New Roman" panose="02020603050405020304" pitchFamily="18" charset="0"/>
              </a:rPr>
              <a:t>труда</a:t>
            </a:r>
            <a:endParaRPr lang="ru-RU" sz="1600" b="1"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4579620" y="5257097"/>
            <a:ext cx="4320540" cy="792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a:latin typeface="Times New Roman" panose="02020603050405020304" pitchFamily="18" charset="0"/>
                <a:cs typeface="Times New Roman" panose="02020603050405020304" pitchFamily="18" charset="0"/>
              </a:rPr>
              <a:t>Гл. 36.1 </a:t>
            </a:r>
            <a:r>
              <a:rPr lang="ru-RU" sz="1600" b="1" dirty="0" smtClean="0">
                <a:latin typeface="Times New Roman" panose="02020603050405020304" pitchFamily="18" charset="0"/>
                <a:cs typeface="Times New Roman" panose="02020603050405020304" pitchFamily="18" charset="0"/>
              </a:rPr>
              <a:t> Расследование, оформление (рассмотрение), учет микроповреждений</a:t>
            </a:r>
            <a:endParaRPr lang="ru-RU" sz="1600" b="1" dirty="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(микротравм), несчастных случаев</a:t>
            </a:r>
            <a:endParaRPr lang="ru-RU" sz="1600" b="1" dirty="0">
              <a:latin typeface="Times New Roman" panose="02020603050405020304" pitchFamily="18" charset="0"/>
              <a:cs typeface="Times New Roman" panose="02020603050405020304" pitchFamily="18" charset="0"/>
            </a:endParaRPr>
          </a:p>
        </p:txBody>
      </p:sp>
      <p:sp>
        <p:nvSpPr>
          <p:cNvPr id="19" name="Объект 2"/>
          <p:cNvSpPr txBox="1">
            <a:spLocks/>
          </p:cNvSpPr>
          <p:nvPr/>
        </p:nvSpPr>
        <p:spPr>
          <a:xfrm>
            <a:off x="-125730" y="3767737"/>
            <a:ext cx="8778240" cy="4431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sz="2400" b="1" smtClean="0">
              <a:latin typeface="Arial"/>
            </a:endParaRPr>
          </a:p>
          <a:p>
            <a:endParaRPr lang="ru-RU" sz="2400"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b="1" smtClean="0">
              <a:latin typeface="Arial"/>
            </a:endParaRPr>
          </a:p>
          <a:p>
            <a:endParaRPr lang="ru-RU" sz="2400" smtClean="0">
              <a:latin typeface="Arial"/>
            </a:endParaRP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1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75489"/>
            <a:ext cx="7886700" cy="899971"/>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br>
              <a:rPr lang="ru-RU" sz="3200" b="1" dirty="0" smtClean="0">
                <a:latin typeface="Times New Roman" panose="02020603050405020304" pitchFamily="18" charset="0"/>
                <a:cs typeface="Times New Roman" panose="02020603050405020304" pitchFamily="18" charset="0"/>
              </a:rPr>
            </a:b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2348" y="1935480"/>
            <a:ext cx="8123002" cy="4533900"/>
          </a:xfrm>
        </p:spPr>
        <p:txBody>
          <a:bodyPr>
            <a:normAutofit fontScale="92500" lnSpcReduction="10000"/>
          </a:bodyPr>
          <a:lstStyle/>
          <a:p>
            <a:pPr marL="0" indent="0" algn="just">
              <a:buNone/>
            </a:pPr>
            <a:r>
              <a:rPr lang="ru-RU" sz="2400" dirty="0">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Проект Федерального закона N 1070354-7 </a:t>
            </a:r>
            <a:r>
              <a:rPr lang="ru-RU" sz="2200" dirty="0">
                <a:latin typeface="Times New Roman" panose="02020603050405020304" pitchFamily="18" charset="0"/>
                <a:cs typeface="Times New Roman" panose="02020603050405020304" pitchFamily="18" charset="0"/>
              </a:rPr>
              <a:t>"О внесении изменений в Трудовой кодекс Российской Федерации в части совершенствования механизмов предупреждения производственного травматизма и профессиональной </a:t>
            </a:r>
            <a:r>
              <a:rPr lang="ru-RU" sz="2200" dirty="0" smtClean="0">
                <a:latin typeface="Times New Roman" panose="02020603050405020304" pitchFamily="18" charset="0"/>
                <a:cs typeface="Times New Roman" panose="02020603050405020304" pitchFamily="18" charset="0"/>
              </a:rPr>
              <a:t>заболеваемости"</a:t>
            </a:r>
          </a:p>
          <a:p>
            <a:pPr marL="0" indent="0" algn="just">
              <a:buNone/>
            </a:pPr>
            <a:r>
              <a:rPr lang="ru-RU" sz="2400" dirty="0">
                <a:latin typeface="Times New Roman" panose="02020603050405020304" pitchFamily="18" charset="0"/>
                <a:cs typeface="Times New Roman" panose="02020603050405020304" pitchFamily="18" charset="0"/>
              </a:rPr>
              <a:t>Изменениями </a:t>
            </a:r>
            <a:r>
              <a:rPr lang="ru-RU" sz="2400" dirty="0" smtClean="0">
                <a:latin typeface="Times New Roman" panose="02020603050405020304" pitchFamily="18" charset="0"/>
                <a:cs typeface="Times New Roman" panose="02020603050405020304" pitchFamily="18" charset="0"/>
              </a:rPr>
              <a:t>предусматривается:</a:t>
            </a:r>
            <a:endParaRPr lang="ru-RU"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z="2200" dirty="0" smtClean="0">
                <a:latin typeface="Times New Roman" panose="02020603050405020304" pitchFamily="18" charset="0"/>
                <a:cs typeface="Times New Roman" panose="02020603050405020304" pitchFamily="18" charset="0"/>
              </a:rPr>
              <a:t>структурирование </a:t>
            </a:r>
            <a:r>
              <a:rPr lang="ru-RU" sz="2200" dirty="0">
                <a:latin typeface="Times New Roman" panose="02020603050405020304" pitchFamily="18" charset="0"/>
                <a:cs typeface="Times New Roman" panose="02020603050405020304" pitchFamily="18" charset="0"/>
              </a:rPr>
              <a:t>основных процедур управления охраной труда у работодателя с уточнением прав и обязанностей субъектов трудовых отношений, а также порядка деятельности созданных у работодателя службы и комитета (комиссии) по охране труда при осуществлении управления охраной труда;</a:t>
            </a:r>
          </a:p>
          <a:p>
            <a:pPr algn="just">
              <a:buFont typeface="Wingdings" panose="05000000000000000000" pitchFamily="2" charset="2"/>
              <a:buChar char="Ø"/>
            </a:pPr>
            <a:r>
              <a:rPr lang="ru-RU" sz="2200" dirty="0" smtClean="0">
                <a:latin typeface="Times New Roman" panose="02020603050405020304" pitchFamily="18" charset="0"/>
                <a:cs typeface="Times New Roman" panose="02020603050405020304" pitchFamily="18" charset="0"/>
              </a:rPr>
              <a:t>повышение </a:t>
            </a:r>
            <a:r>
              <a:rPr lang="ru-RU" sz="2200" dirty="0">
                <a:latin typeface="Times New Roman" panose="02020603050405020304" pitchFamily="18" charset="0"/>
                <a:cs typeface="Times New Roman" panose="02020603050405020304" pitchFamily="18" charset="0"/>
              </a:rPr>
              <a:t>уровня защиты прав работников на труд в условиях, отвечающих требованиям охраны труда, посредством установления запрета на работу в опасных условиях труда</a:t>
            </a:r>
            <a:r>
              <a:rPr lang="ru-RU" sz="22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r>
              <a:rPr lang="ru-RU" sz="2200" dirty="0">
                <a:latin typeface="Times New Roman" panose="02020603050405020304" pitchFamily="18" charset="0"/>
                <a:cs typeface="Times New Roman" panose="02020603050405020304" pitchFamily="18" charset="0"/>
              </a:rPr>
              <a:t>внедрение управления профессиональными рисками в систему управления охраной труда;</a:t>
            </a:r>
          </a:p>
          <a:p>
            <a:pPr marL="0" indent="0" algn="just">
              <a:buNone/>
            </a:pPr>
            <a:endParaRPr lang="ru-RU" sz="2200" dirty="0">
              <a:latin typeface="Times New Roman" panose="02020603050405020304" pitchFamily="18" charset="0"/>
              <a:cs typeface="Times New Roman" panose="02020603050405020304" pitchFamily="18" charset="0"/>
            </a:endParaRPr>
          </a:p>
          <a:p>
            <a:pPr marL="0" indent="0" algn="just">
              <a:buNone/>
            </a:pPr>
            <a:endParaRPr lang="ru-RU" sz="2200" dirty="0">
              <a:latin typeface="Times New Roman" panose="02020603050405020304" pitchFamily="18" charset="0"/>
              <a:cs typeface="Times New Roman" panose="02020603050405020304" pitchFamily="18" charset="0"/>
            </a:endParaRPr>
          </a:p>
          <a:p>
            <a:pPr marL="0" indent="0" algn="just">
              <a:buNone/>
            </a:pP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36823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990" y="800101"/>
            <a:ext cx="7886700" cy="944880"/>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4228" y="1744980"/>
            <a:ext cx="8500192" cy="4884420"/>
          </a:xfrm>
        </p:spPr>
        <p:txBody>
          <a:bodyPr>
            <a:noAutofit/>
          </a:bodyPr>
          <a:lstStyle/>
          <a:p>
            <a:pPr algn="just">
              <a:buFont typeface="Wingdings" panose="05000000000000000000" pitchFamily="2" charset="2"/>
              <a:buChar char="Ø"/>
            </a:pPr>
            <a:r>
              <a:rPr lang="ru-RU" sz="2000" dirty="0" smtClean="0">
                <a:latin typeface="Times New Roman" panose="02020603050405020304" pitchFamily="18" charset="0"/>
                <a:cs typeface="Times New Roman" panose="02020603050405020304" pitchFamily="18" charset="0"/>
              </a:rPr>
              <a:t>модернизация </a:t>
            </a:r>
            <a:r>
              <a:rPr lang="ru-RU" sz="2000" dirty="0">
                <a:latin typeface="Times New Roman" panose="02020603050405020304" pitchFamily="18" charset="0"/>
                <a:cs typeface="Times New Roman" panose="02020603050405020304" pitchFamily="18" charset="0"/>
              </a:rPr>
              <a:t>существующего подхода в реализации мер безопасности посредством перехода от предоставления средств индивидуальной защиты в зависимости от наименования профессии (должности) занятого на конкретном рабочем месте работника (списочный подход) к обеспечению средствами индивидуальной защиты в зависимости от имеющихся на рабочем месте вредных производственных факторов;</a:t>
            </a:r>
          </a:p>
          <a:p>
            <a:pPr algn="just">
              <a:buFont typeface="Wingdings" panose="05000000000000000000" pitchFamily="2" charset="2"/>
              <a:buChar char="Ø"/>
            </a:pPr>
            <a:r>
              <a:rPr lang="ru-RU" sz="2000" dirty="0" smtClean="0">
                <a:latin typeface="Times New Roman" panose="02020603050405020304" pitchFamily="18" charset="0"/>
                <a:cs typeface="Times New Roman" panose="02020603050405020304" pitchFamily="18" charset="0"/>
              </a:rPr>
              <a:t>совершенствование </a:t>
            </a:r>
            <a:r>
              <a:rPr lang="ru-RU" sz="2000" dirty="0">
                <a:latin typeface="Times New Roman" panose="02020603050405020304" pitchFamily="18" charset="0"/>
                <a:cs typeface="Times New Roman" panose="02020603050405020304" pitchFamily="18" charset="0"/>
              </a:rPr>
              <a:t>процедуры расследования и учета несчастных случаев на производстве с целью предотвращения сокрытия микроповреждений (микротравм).</a:t>
            </a:r>
          </a:p>
          <a:p>
            <a:pPr algn="just">
              <a:buFont typeface="Wingdings" panose="05000000000000000000" pitchFamily="2" charset="2"/>
              <a:buChar char="Ø"/>
            </a:pPr>
            <a:r>
              <a:rPr lang="ru-RU" sz="2000" dirty="0" smtClean="0">
                <a:latin typeface="Times New Roman" panose="02020603050405020304" pitchFamily="18" charset="0"/>
                <a:cs typeface="Times New Roman" panose="02020603050405020304" pitchFamily="18" charset="0"/>
              </a:rPr>
              <a:t>предусматривается </a:t>
            </a:r>
            <a:r>
              <a:rPr lang="ru-RU" sz="2000" dirty="0">
                <a:latin typeface="Times New Roman" panose="02020603050405020304" pitchFamily="18" charset="0"/>
                <a:cs typeface="Times New Roman" panose="02020603050405020304" pitchFamily="18" charset="0"/>
              </a:rPr>
              <a:t>внедрение института самостоятельной оценки соблюдения требований трудового законодательства и иных нормативных правовых актов, содержащих нормы трудового права (</a:t>
            </a:r>
            <a:r>
              <a:rPr lang="ru-RU" sz="2000" dirty="0" err="1">
                <a:latin typeface="Times New Roman" panose="02020603050405020304" pitchFamily="18" charset="0"/>
                <a:cs typeface="Times New Roman" panose="02020603050405020304" pitchFamily="18" charset="0"/>
              </a:rPr>
              <a:t>самообследование</a:t>
            </a:r>
            <a:r>
              <a:rPr lang="ru-RU" sz="2000" dirty="0">
                <a:latin typeface="Times New Roman" panose="02020603050405020304" pitchFamily="18" charset="0"/>
                <a:cs typeface="Times New Roman" panose="02020603050405020304" pitchFamily="18" charset="0"/>
              </a:rPr>
              <a:t>), основным инструментом которой должны стать проверочные листы на соответствие требованиям трудового законодательства. Проведение работодателем </a:t>
            </a:r>
            <a:r>
              <a:rPr lang="ru-RU" sz="2000" dirty="0" err="1">
                <a:latin typeface="Times New Roman" panose="02020603050405020304" pitchFamily="18" charset="0"/>
                <a:cs typeface="Times New Roman" panose="02020603050405020304" pitchFamily="18" charset="0"/>
              </a:rPr>
              <a:t>самообследования</a:t>
            </a:r>
            <a:r>
              <a:rPr lang="ru-RU" sz="2000" dirty="0">
                <a:latin typeface="Times New Roman" panose="02020603050405020304" pitchFamily="18" charset="0"/>
                <a:cs typeface="Times New Roman" panose="02020603050405020304" pitchFamily="18" charset="0"/>
              </a:rPr>
              <a:t> будет носить добровольный характер.</a:t>
            </a:r>
          </a:p>
          <a:p>
            <a:pPr marL="0" indent="0" algn="just">
              <a:buNone/>
            </a:pP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68161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75489"/>
            <a:ext cx="7997190" cy="869491"/>
          </a:xfrm>
        </p:spPr>
        <p:txBody>
          <a:bodyPr>
            <a:noAutofit/>
          </a:bodyPr>
          <a:lstStyle/>
          <a:p>
            <a:pPr algn="ctr"/>
            <a:r>
              <a:rPr lang="ru-RU" sz="3200" b="1" dirty="0" smtClean="0">
                <a:latin typeface="Times New Roman" panose="02020603050405020304" pitchFamily="18" charset="0"/>
                <a:cs typeface="Times New Roman" panose="02020603050405020304" pitchFamily="18" charset="0"/>
              </a:rPr>
              <a:t>Новая редакция трудового кодекса Российской Федерации (проект)</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94228" y="1744980"/>
            <a:ext cx="8530672" cy="4884420"/>
          </a:xfrm>
        </p:spPr>
        <p:txBody>
          <a:bodyPr>
            <a:noAutofit/>
          </a:bodyPr>
          <a:lstStyle/>
          <a:p>
            <a:pPr marL="0" indent="0" algn="just">
              <a:buNone/>
            </a:pPr>
            <a:r>
              <a:rPr lang="ru-RU" sz="2000" dirty="0" smtClean="0">
                <a:latin typeface="Times New Roman" panose="02020603050405020304" pitchFamily="18" charset="0"/>
                <a:cs typeface="Times New Roman" panose="02020603050405020304" pitchFamily="18" charset="0"/>
              </a:rPr>
              <a:t>Законопроектом </a:t>
            </a:r>
            <a:r>
              <a:rPr lang="ru-RU" sz="2000" dirty="0">
                <a:latin typeface="Times New Roman" panose="02020603050405020304" pitchFamily="18" charset="0"/>
                <a:cs typeface="Times New Roman" panose="02020603050405020304" pitchFamily="18" charset="0"/>
              </a:rPr>
              <a:t>также уточняются основания для </a:t>
            </a:r>
            <a:r>
              <a:rPr lang="ru-RU" sz="2000" b="1" dirty="0">
                <a:latin typeface="Times New Roman" panose="02020603050405020304" pitchFamily="18" charset="0"/>
                <a:cs typeface="Times New Roman" panose="02020603050405020304" pitchFamily="18" charset="0"/>
              </a:rPr>
              <a:t>расторжения трудового договора в случае нарушения работником требований охраны труда,</a:t>
            </a:r>
            <a:r>
              <a:rPr lang="ru-RU" sz="2000" dirty="0">
                <a:latin typeface="Times New Roman" panose="02020603050405020304" pitchFamily="18" charset="0"/>
                <a:cs typeface="Times New Roman" panose="02020603050405020304" pitchFamily="18" charset="0"/>
              </a:rPr>
              <a:t> если это нарушение повлекло за собой тяжкие последствия (несчастный случай на производстве, авария, катастрофа) либо заведомо создавало реальную угрозу наступления таких последствий.</a:t>
            </a:r>
          </a:p>
          <a:p>
            <a:pPr marL="0" indent="0" algn="just">
              <a:buNone/>
            </a:pP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целях обеспечения максимального учета интересов участников трудовых отношений законопроектом предусматривается, что решения органов местного самоуправления о введении у работодателей дополнительных условий и показаний к проведению обязательных медицинских осмотров должны приниматься с учетом мнения соответствующих трехсторонних комиссий по регулированию социально-трудовых отношений и территориального органа исполнительной власти, осуществляющего функции по выработке государственной политики и нормативно-правовому регулированию в сфере обеспечения санитарно-эпидемиологического благополучия населения.</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8" y="299937"/>
            <a:ext cx="2320383" cy="575552"/>
          </a:xfrm>
          <a:prstGeom prst="rect">
            <a:avLst/>
          </a:prstGeom>
        </p:spPr>
      </p:pic>
    </p:spTree>
    <p:extLst>
      <p:ext uri="{BB962C8B-B14F-4D97-AF65-F5344CB8AC3E}">
        <p14:creationId xmlns:p14="http://schemas.microsoft.com/office/powerpoint/2010/main" val="135602317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3717</TotalTime>
  <Words>3510</Words>
  <Application>Microsoft Office PowerPoint</Application>
  <PresentationFormat>Экран (4:3)</PresentationFormat>
  <Paragraphs>218</Paragraphs>
  <Slides>35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Презентация PowerPoint</vt:lpstr>
      <vt:lpstr>Новое в законодательстве по охране труда   </vt:lpstr>
      <vt:lpstr>Новое в законодательстве по охране труда   </vt:lpstr>
      <vt:lpstr>Нормативная правовая база  охраны труда   </vt:lpstr>
      <vt:lpstr>Нормативная правовая база  охраны труда   </vt:lpstr>
      <vt:lpstr>Трудовой кодекс РФ    </vt:lpstr>
      <vt:lpstr>Новая редакция трудового кодекса Российской Федерации (проект) </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Новая редакция трудового кодекса Российской Федерации (проект)</vt:lpstr>
      <vt:lpstr>МЕДИЦИНСКИЕ ОСМОТРЫ</vt:lpstr>
      <vt:lpstr>Новые правила по охране труда</vt:lpstr>
      <vt:lpstr>Новые правила по охране труда</vt:lpstr>
      <vt:lpstr>Новые правила по охране труда</vt:lpstr>
      <vt:lpstr>Новые правила по охране труда</vt:lpstr>
      <vt:lpstr>Новые правила по охране труда</vt:lpstr>
      <vt:lpstr>Внеплановая проверка знаний требований охраны труда </vt:lpstr>
      <vt:lpstr>Внеплановая проверка знаний требований охраны труда </vt:lpstr>
      <vt:lpstr>Как оформить внеплановую проверку знаний требований охраны труда</vt:lpstr>
      <vt:lpstr>Документы, которые утратят силу  с 1 сентября 2021 года</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Андрей Пьянков</dc:creator>
  <cp:lastModifiedBy>Наталья Николаевна Елькина</cp:lastModifiedBy>
  <cp:revision>360</cp:revision>
  <cp:lastPrinted>2020-03-10T13:34:24Z</cp:lastPrinted>
  <dcterms:created xsi:type="dcterms:W3CDTF">2017-08-20T17:15:43Z</dcterms:created>
  <dcterms:modified xsi:type="dcterms:W3CDTF">2021-03-31T08:46:49Z</dcterms:modified>
</cp:coreProperties>
</file>