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notesSlides/notesSlide13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5" r:id="rId2"/>
    <p:sldId id="284" r:id="rId3"/>
    <p:sldId id="256" r:id="rId4"/>
    <p:sldId id="281" r:id="rId5"/>
    <p:sldId id="283" r:id="rId6"/>
    <p:sldId id="273" r:id="rId7"/>
    <p:sldId id="279" r:id="rId8"/>
    <p:sldId id="285" r:id="rId9"/>
    <p:sldId id="258" r:id="rId10"/>
    <p:sldId id="259" r:id="rId11"/>
    <p:sldId id="286" r:id="rId12"/>
    <p:sldId id="260" r:id="rId13"/>
    <p:sldId id="261" r:id="rId14"/>
    <p:sldId id="287" r:id="rId15"/>
    <p:sldId id="265" r:id="rId16"/>
    <p:sldId id="282" r:id="rId17"/>
    <p:sldId id="264" r:id="rId18"/>
    <p:sldId id="271" r:id="rId19"/>
  </p:sldIdLst>
  <p:sldSz cx="9906000" cy="6858000" type="A4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12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63C"/>
    <a:srgbClr val="DCAA44"/>
    <a:srgbClr val="00B6F6"/>
    <a:srgbClr val="FFFF99"/>
    <a:srgbClr val="00AECD"/>
    <a:srgbClr val="64BDE1"/>
    <a:srgbClr val="45B97C"/>
    <a:srgbClr val="FFFF01"/>
    <a:srgbClr val="FAFF1D"/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9" autoAdjust="0"/>
    <p:restoredTop sz="90260" autoAdjust="0"/>
  </p:normalViewPr>
  <p:slideViewPr>
    <p:cSldViewPr>
      <p:cViewPr>
        <p:scale>
          <a:sx n="95" d="100"/>
          <a:sy n="95" d="100"/>
        </p:scale>
        <p:origin x="-2052" y="-3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evodkinaAV\Desktop\&#1054;&#1090;&#1095;&#1077;&#1090;%20&#1043;&#1083;&#1072;&#1074;&#1099;%202020\&#1055;&#1091;&#1085;&#1082;&#1090;%207%20&#1052;&#1057;&#1055;%20&#1076;&#1080;&#1072;&#1075;&#1088;&#1072;&#1084;&#108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 prstMaterial="dkEdge"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-4.3727923710955895E-3"/>
                  <c:y val="-0.2399707836507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065766567790347E-3"/>
                  <c:y val="-0.247949135162162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47216265214923E-3"/>
                  <c:y val="-0.264457749641946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57065211514825E-5"/>
                  <c:y val="-0.31091947813117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04327611001583E-3"/>
                  <c:y val="-0.369975593013500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6749245320261276E-3"/>
                  <c:y val="-0.375391422808667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575771938107991E-3"/>
                  <c:y val="-0.337397986423613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144432710640796E-5"/>
                  <c:y val="-0.349861015771320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144432710640796E-5"/>
                  <c:y val="-0.379602793244010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22.147820640863262</c:v>
                </c:pt>
                <c:pt idx="1">
                  <c:v>23.16177871579124</c:v>
                </c:pt>
                <c:pt idx="2">
                  <c:v>25.734607156093123</c:v>
                </c:pt>
                <c:pt idx="3">
                  <c:v>29.627539503386004</c:v>
                </c:pt>
                <c:pt idx="4">
                  <c:v>35.207268597387845</c:v>
                </c:pt>
                <c:pt idx="5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080064"/>
        <c:axId val="112488384"/>
      </c:barChart>
      <c:catAx>
        <c:axId val="14108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12488384"/>
        <c:crosses val="autoZero"/>
        <c:auto val="1"/>
        <c:lblAlgn val="ctr"/>
        <c:lblOffset val="100"/>
        <c:noMultiLvlLbl val="0"/>
      </c:catAx>
      <c:valAx>
        <c:axId val="1124883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108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5951561838326146E-3"/>
          <c:w val="0.74453890325594729"/>
          <c:h val="0.9228278720505034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0"/>
          </c:dPt>
          <c:dLbls>
            <c:dLbl>
              <c:idx val="0"/>
              <c:layout>
                <c:manualLayout>
                  <c:x val="-0.17112540050985686"/>
                  <c:y val="3.29882622299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735521867562285"/>
                  <c:y val="-0.1813357594007481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256201235280919"/>
                  <c:y val="9.072989958191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Лист3!$A$1:$C$1</c:f>
              <c:strCache>
                <c:ptCount val="3"/>
                <c:pt idx="0">
                  <c:v>Юридические лица</c:v>
                </c:pt>
                <c:pt idx="1">
                  <c:v>Индивидуальные предприниматели</c:v>
                </c:pt>
                <c:pt idx="2">
                  <c:v>Самозанятые</c:v>
                </c:pt>
              </c:strCache>
            </c:strRef>
          </c:cat>
          <c:val>
            <c:numRef>
              <c:f>Лист3!$A$2:$C$2</c:f>
              <c:numCache>
                <c:formatCode>General</c:formatCode>
                <c:ptCount val="3"/>
                <c:pt idx="0">
                  <c:v>6336</c:v>
                </c:pt>
                <c:pt idx="1">
                  <c:v>8965</c:v>
                </c:pt>
                <c:pt idx="2">
                  <c:v>6178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5636714108614964E-2"/>
          <c:y val="0.71221015854085934"/>
          <c:w val="0.94735010539249043"/>
          <c:h val="0.25578117604127276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9204814446423E-2"/>
          <c:y val="0.33281264961265988"/>
          <c:w val="0.80759362494506259"/>
          <c:h val="0.55652815422963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60963C"/>
                </a:gs>
                <a:gs pos="33000">
                  <a:srgbClr val="60963C"/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48-4AB5-9A2A-178C9C24C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336</c:v>
                </c:pt>
                <c:pt idx="1">
                  <c:v>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48-4AB5-9A2A-178C9C24C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8931712"/>
        <c:axId val="140950272"/>
      </c:barChart>
      <c:catAx>
        <c:axId val="21893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40950272"/>
        <c:crosses val="autoZero"/>
        <c:auto val="1"/>
        <c:lblAlgn val="ctr"/>
        <c:lblOffset val="100"/>
        <c:noMultiLvlLbl val="0"/>
      </c:catAx>
      <c:valAx>
        <c:axId val="1409502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1893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2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9204814446423E-2"/>
          <c:y val="0.19012966399171674"/>
          <c:w val="0.80759362494506259"/>
          <c:h val="0.6945069977570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60963C"/>
                </a:gs>
                <a:gs pos="33000">
                  <a:srgbClr val="60963C"/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48-4AB5-9A2A-178C9C24C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9.4</c:v>
                </c:pt>
                <c:pt idx="1">
                  <c:v>19.399999999999999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48-4AB5-9A2A-178C9C24C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3820672"/>
        <c:axId val="233718336"/>
      </c:barChart>
      <c:catAx>
        <c:axId val="23382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33718336"/>
        <c:crosses val="autoZero"/>
        <c:auto val="1"/>
        <c:lblAlgn val="ctr"/>
        <c:lblOffset val="100"/>
        <c:noMultiLvlLbl val="0"/>
      </c:catAx>
      <c:valAx>
        <c:axId val="2337183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3382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2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2.9229904440697022E-2"/>
          <c:y val="0"/>
          <c:w val="0.95053400786958964"/>
          <c:h val="0.71277145912316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введенного жилья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</c:dPt>
          <c:dLbls>
            <c:dLbl>
              <c:idx val="0"/>
              <c:layout>
                <c:manualLayout>
                  <c:x val="2.3954218837399423E-3"/>
                  <c:y val="0.27381779297789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316466589217334E-3"/>
                  <c:y val="0.2865830660056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68981541241774E-3"/>
                  <c:y val="0.25923981724506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8076965787994E-2"/>
                  <c:y val="-2.671055870289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357681264418021E-2"/>
                  <c:y val="-4.5158963105956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2"/>
                <c:pt idx="0">
                  <c:v>100.7</c:v>
                </c:pt>
                <c:pt idx="1">
                  <c:v>106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построено индивидуальными застройщиками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0"/>
              <c:layout>
                <c:manualLayout>
                  <c:x val="2.4261592680002386E-2"/>
                  <c:y val="-4.7662956979973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15980379501742E-2"/>
                  <c:y val="-4.923488337542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67549668874173E-2"/>
                  <c:y val="-2.7874564459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867549668874173E-2"/>
                  <c:y val="-4.1811846689895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67884063220901E-2"/>
                  <c:y val="-4.5158963105956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347520"/>
        <c:axId val="233722944"/>
        <c:axId val="0"/>
      </c:bar3DChart>
      <c:catAx>
        <c:axId val="23434752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3722944"/>
        <c:crosses val="autoZero"/>
        <c:auto val="1"/>
        <c:lblAlgn val="ctr"/>
        <c:lblOffset val="100"/>
        <c:noMultiLvlLbl val="0"/>
      </c:catAx>
      <c:valAx>
        <c:axId val="233722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43475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2481986325936201E-2"/>
          <c:y val="0.83701567582952974"/>
          <c:w val="0.91875831834229071"/>
          <c:h val="0.15892497010583426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262219874784034E-2"/>
          <c:y val="9.8222808601254541E-2"/>
          <c:w val="0.82723046206398665"/>
          <c:h val="0.7600111103395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9,6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AF-4993-BA35-EF5BA8E08D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111,4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0B-4693-8AD0-AC22DFCFA2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87,7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0B-4693-8AD0-AC22DFCFA2B0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.0">
                  <c:v>79.599999999999994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0B-4693-8AD0-AC22DFCFA2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79,6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AF-4993-BA35-EF5BA8E08D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0B-4693-8AD0-AC22DFCFA2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0B-4693-8AD0-AC22DFCFA2B0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.0">
                  <c:v>79.599999999999994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00B-4693-8AD0-AC22DFCFA2B0}"/>
            </c:ext>
          </c:extLst>
        </c:ser>
        <c:dLbls>
          <c:dLblPos val="outEnd"/>
          <c:showLegendKey val="0"/>
          <c:showVal val="1"/>
          <c:showCatName val="0"/>
          <c:showSerName val="1"/>
          <c:showPercent val="0"/>
          <c:showBubbleSize val="0"/>
        </c:dLbls>
        <c:gapWidth val="30"/>
        <c:axId val="234106880"/>
        <c:axId val="67674688"/>
      </c:barChart>
      <c:catAx>
        <c:axId val="23410688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 год</a:t>
                </a:r>
                <a:endParaRPr lang="ru-RU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1159291187672489"/>
              <c:y val="0.8478489179817013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67674688"/>
        <c:crosses val="autoZero"/>
        <c:auto val="1"/>
        <c:lblAlgn val="ctr"/>
        <c:lblOffset val="0"/>
        <c:noMultiLvlLbl val="0"/>
      </c:catAx>
      <c:valAx>
        <c:axId val="67674688"/>
        <c:scaling>
          <c:orientation val="minMax"/>
          <c:max val="140"/>
        </c:scaling>
        <c:delete val="1"/>
        <c:axPos val="l"/>
        <c:numFmt formatCode="#,##0.0" sourceLinked="1"/>
        <c:majorTickMark val="out"/>
        <c:minorTickMark val="none"/>
        <c:tickLblPos val="nextTo"/>
        <c:crossAx val="234106880"/>
        <c:crosses val="autoZero"/>
        <c:crossBetween val="between"/>
        <c:minorUnit val="2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764786700192027"/>
          <c:y val="0.66118232530148369"/>
          <c:w val="0.27602491133313284"/>
          <c:h val="0.16210540934657316"/>
        </c:manualLayout>
      </c:layout>
      <c:overlay val="0"/>
      <c:txPr>
        <a:bodyPr/>
        <a:lstStyle/>
        <a:p>
          <a:pPr>
            <a:lnSpc>
              <a:spcPct val="100000"/>
            </a:lnSpc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633084961312733"/>
          <c:y val="0.47064506524171845"/>
          <c:w val="0.77366915038687267"/>
          <c:h val="0.44006947314990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122,6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4C-4DB3-AFBA-6A24EF1DFC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111,4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4C-4DB3-AFBA-6A24EF1DFC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87,7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4C-4DB3-AFBA-6A24EF1DFC2B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.0">
                  <c:v>122.6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4C-4DB3-AFBA-6A24EF1DFC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139,3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34C-4DB3-AFBA-6A24EF1DFC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4C-4DB3-AFBA-6A24EF1DFC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4C-4DB3-AFBA-6A24EF1DFC2B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.0">
                  <c:v>139.30000000000001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34C-4DB3-AFBA-6A24EF1DFC2B}"/>
            </c:ext>
          </c:extLst>
        </c:ser>
        <c:dLbls>
          <c:dLblPos val="outEnd"/>
          <c:showLegendKey val="0"/>
          <c:showVal val="1"/>
          <c:showCatName val="0"/>
          <c:showSerName val="1"/>
          <c:showPercent val="0"/>
          <c:showBubbleSize val="0"/>
        </c:dLbls>
        <c:gapWidth val="30"/>
        <c:axId val="75640832"/>
        <c:axId val="67686912"/>
      </c:barChart>
      <c:catAx>
        <c:axId val="756408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 год</a:t>
                </a:r>
                <a:endParaRPr lang="ru-RU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2538924591843654"/>
              <c:y val="0.90664507848846221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67686912"/>
        <c:crosses val="autoZero"/>
        <c:auto val="1"/>
        <c:lblAlgn val="ctr"/>
        <c:lblOffset val="0"/>
        <c:noMultiLvlLbl val="0"/>
      </c:catAx>
      <c:valAx>
        <c:axId val="67686912"/>
        <c:scaling>
          <c:orientation val="minMax"/>
          <c:max val="140"/>
        </c:scaling>
        <c:delete val="1"/>
        <c:axPos val="l"/>
        <c:numFmt formatCode="#,##0.0" sourceLinked="1"/>
        <c:majorTickMark val="out"/>
        <c:minorTickMark val="none"/>
        <c:tickLblPos val="nextTo"/>
        <c:crossAx val="75640832"/>
        <c:crosses val="autoZero"/>
        <c:crossBetween val="between"/>
        <c:minorUnit val="2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075408156346297"/>
          <c:y val="0.73560041317798119"/>
          <c:w val="0.27602491133313284"/>
          <c:h val="0.16210540934657316"/>
        </c:manualLayout>
      </c:layout>
      <c:overlay val="0"/>
      <c:txPr>
        <a:bodyPr/>
        <a:lstStyle/>
        <a:p>
          <a:pPr>
            <a:lnSpc>
              <a:spcPct val="100000"/>
            </a:lnSpc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05744020931486"/>
          <c:y val="0.38713701457317184"/>
          <c:w val="0.76899715086955434"/>
          <c:h val="0.47109683263292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8,9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2E-4C45-B82D-178767CA94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111,4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2E-4C45-B82D-178767CA94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87,7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2E-4C45-B82D-178767CA948E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.0">
                  <c:v>18.899999999999999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2E-4C45-B82D-178767CA9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18,9</a:t>
                    </a:r>
                    <a:endParaRPr lang="en-US" dirty="0" smtClean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C2E-4C45-B82D-178767CA94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2E-4C45-B82D-178767CA94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2E-4C45-B82D-178767CA948E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.0">
                  <c:v>18.899999999999999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C2E-4C45-B82D-178767CA948E}"/>
            </c:ext>
          </c:extLst>
        </c:ser>
        <c:dLbls>
          <c:dLblPos val="outEnd"/>
          <c:showLegendKey val="0"/>
          <c:showVal val="1"/>
          <c:showCatName val="0"/>
          <c:showSerName val="1"/>
          <c:showPercent val="0"/>
          <c:showBubbleSize val="0"/>
        </c:dLbls>
        <c:gapWidth val="30"/>
        <c:axId val="75653120"/>
        <c:axId val="67675840"/>
      </c:barChart>
      <c:catAx>
        <c:axId val="7565312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 год</a:t>
                </a:r>
                <a:endParaRPr lang="ru-RU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21139093970676581"/>
              <c:y val="0.864458136644945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67675840"/>
        <c:crosses val="autoZero"/>
        <c:auto val="1"/>
        <c:lblAlgn val="ctr"/>
        <c:lblOffset val="0"/>
        <c:noMultiLvlLbl val="0"/>
      </c:catAx>
      <c:valAx>
        <c:axId val="67675840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75653120"/>
        <c:crosses val="autoZero"/>
        <c:crossBetween val="between"/>
        <c:minorUnit val="2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775691747387701"/>
          <c:y val="0.67414964710387149"/>
          <c:w val="0.27602491133313284"/>
          <c:h val="0.16210540934657316"/>
        </c:manualLayout>
      </c:layout>
      <c:overlay val="0"/>
      <c:txPr>
        <a:bodyPr/>
        <a:lstStyle/>
        <a:p>
          <a:pPr>
            <a:lnSpc>
              <a:spcPct val="100000"/>
            </a:lnSpc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59"/>
      <c:rAngAx val="1"/>
    </c:view3D>
    <c:floor>
      <c:thickness val="0"/>
      <c:spPr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6155853344744874E-3"/>
          <c:y val="0.11456894098115918"/>
          <c:w val="0.98908589009823278"/>
          <c:h val="0.43652755251075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Сведения об имуществе, находящемся в собственности муниципального образования "Город Архангельск"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127000" h="127000"/>
              <a:bevelB w="127000" h="127000"/>
            </a:sp3d>
          </c:spPr>
          <c:explosion val="25"/>
          <c:dPt>
            <c:idx val="0"/>
            <c:bubble3D val="0"/>
            <c:explosion val="8"/>
            <c:spPr>
              <a:solidFill>
                <a:srgbClr val="00A7E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71-4689-8B24-FE8FF79C7953}"/>
              </c:ext>
            </c:extLst>
          </c:dPt>
          <c:dPt>
            <c:idx val="1"/>
            <c:bubble3D val="0"/>
            <c:explosion val="0"/>
            <c:spPr>
              <a:solidFill>
                <a:srgbClr val="86C879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71-4689-8B24-FE8FF79C7953}"/>
              </c:ext>
            </c:extLst>
          </c:dPt>
          <c:dPt>
            <c:idx val="2"/>
            <c:bubble3D val="0"/>
            <c:explosion val="15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71-4689-8B24-FE8FF79C7953}"/>
              </c:ext>
            </c:extLst>
          </c:dPt>
          <c:dLbls>
            <c:dLbl>
              <c:idx val="0"/>
              <c:layout>
                <c:manualLayout>
                  <c:x val="4.2428323468563026E-2"/>
                  <c:y val="-1.2596672494570383E-2"/>
                </c:manualLayout>
              </c:layout>
              <c:tx>
                <c:rich>
                  <a:bodyPr/>
                  <a:lstStyle/>
                  <a:p>
                    <a:pPr>
                      <a:defRPr sz="12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421702255253041"/>
                      <c:h val="0.140112497209433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71-4689-8B24-FE8FF79C7953}"/>
                </c:ext>
              </c:extLst>
            </c:dLbl>
            <c:dLbl>
              <c:idx val="1"/>
              <c:layout>
                <c:manualLayout>
                  <c:x val="6.2301750294807327E-2"/>
                  <c:y val="-1.9287318210447418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8,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1-4689-8B24-FE8FF79C7953}"/>
                </c:ext>
              </c:extLst>
            </c:dLbl>
            <c:dLbl>
              <c:idx val="2"/>
              <c:layout>
                <c:manualLayout>
                  <c:x val="3.2562101570845908E-2"/>
                  <c:y val="-4.550291177822154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71,1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1-4689-8B24-FE8FF79C7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Оперативное управление
9 139,2,7 млн. руб.</c:v>
                </c:pt>
                <c:pt idx="1">
                  <c:v>Хозяйственное ведение 
3 307,5 млн. руб.</c:v>
                </c:pt>
                <c:pt idx="2">
                  <c:v>Казна 
28 753,8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0.222</c:v>
                </c:pt>
                <c:pt idx="1">
                  <c:v>0.08</c:v>
                </c:pt>
                <c:pt idx="2">
                  <c:v>0.69799999999999995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71-4689-8B24-FE8FF79C7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  <a:effectLst>
      <a:softEdge rad="0"/>
    </a:effectLst>
    <a:scene3d>
      <a:camera prst="orthographicFront"/>
      <a:lightRig rig="threePt" dir="t"/>
    </a:scene3d>
  </c:spPr>
  <c:txPr>
    <a:bodyPr/>
    <a:lstStyle/>
    <a:p>
      <a:pPr>
        <a:defRPr sz="1203" baseline="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6239177686783638"/>
          <c:w val="0.91467905286665185"/>
          <c:h val="0.60142132914598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6F6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5-4CFC-851F-38F357563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34.47</c:v>
                </c:pt>
                <c:pt idx="1">
                  <c:v>39.950000000000003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B5-4CFC-851F-38F357563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3651072"/>
        <c:axId val="62477952"/>
      </c:barChart>
      <c:catAx>
        <c:axId val="8365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477952"/>
        <c:crosses val="autoZero"/>
        <c:auto val="1"/>
        <c:lblAlgn val="ctr"/>
        <c:lblOffset val="100"/>
        <c:noMultiLvlLbl val="0"/>
      </c:catAx>
      <c:valAx>
        <c:axId val="624779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8365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39-46FF-85D0-9A7EF44663E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39-46FF-85D0-9A7EF44663E0}"/>
              </c:ext>
            </c:extLst>
          </c:dPt>
          <c:dLbls>
            <c:dLbl>
              <c:idx val="0"/>
              <c:layout>
                <c:manualLayout>
                  <c:x val="-0.23986936531687902"/>
                  <c:y val="7.28113542939673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6</a:t>
                    </a:r>
                    <a:r>
                      <a:rPr lang="ru-RU" baseline="0" dirty="0" smtClean="0"/>
                      <a:t> 230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39-46FF-85D0-9A7EF44663E0}"/>
                </c:ext>
              </c:extLst>
            </c:dLbl>
            <c:dLbl>
              <c:idx val="1"/>
              <c:layout>
                <c:manualLayout>
                  <c:x val="-8.0555824670846515E-2"/>
                  <c:y val="-8.49150267723867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077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39-46FF-85D0-9A7EF44663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Лист3!$A$6:$B$6</c:f>
              <c:strCache>
                <c:ptCount val="2"/>
                <c:pt idx="0">
                  <c:v>от 3 до 7 лет</c:v>
                </c:pt>
                <c:pt idx="1">
                  <c:v>от 1 до 3 лет</c:v>
                </c:pt>
              </c:strCache>
            </c:strRef>
          </c:cat>
          <c:val>
            <c:numRef>
              <c:f>Лист3!$A$7:$B$7</c:f>
              <c:numCache>
                <c:formatCode>General</c:formatCode>
                <c:ptCount val="2"/>
                <c:pt idx="0">
                  <c:v>17062</c:v>
                </c:pt>
                <c:pt idx="1">
                  <c:v>2395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39-46FF-85D0-9A7EF44663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</c:plotArea>
    <c:legend>
      <c:legendPos val="r"/>
      <c:layout>
        <c:manualLayout>
          <c:xMode val="edge"/>
          <c:yMode val="edge"/>
          <c:x val="0.68365834582030871"/>
          <c:y val="0.40587702556858762"/>
          <c:w val="0.26574970686118282"/>
          <c:h val="0.22057172218959797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70316444657976E-2"/>
          <c:y val="0"/>
          <c:w val="0.80337533035421116"/>
          <c:h val="0.83939310474028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DF-4D2A-84FC-B05D10252AE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37-4207-BDD7-C5365607E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764672"/>
        <c:axId val="67645952"/>
      </c:barChart>
      <c:catAx>
        <c:axId val="14076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645952"/>
        <c:crosses val="autoZero"/>
        <c:auto val="1"/>
        <c:lblAlgn val="ctr"/>
        <c:lblOffset val="0"/>
        <c:noMultiLvlLbl val="0"/>
      </c:catAx>
      <c:valAx>
        <c:axId val="676459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076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1750829880631695"/>
          <c:w val="0.84600682511089098"/>
          <c:h val="0.64630481211719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6F6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9D-47AA-A16C-5B011BCB91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42.19</c:v>
                </c:pt>
                <c:pt idx="1">
                  <c:v>49.48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9D-47AA-A16C-5B011BCB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4347008"/>
        <c:axId val="67689216"/>
      </c:barChart>
      <c:catAx>
        <c:axId val="23434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689216"/>
        <c:crosses val="autoZero"/>
        <c:auto val="1"/>
        <c:lblAlgn val="ctr"/>
        <c:lblOffset val="100"/>
        <c:noMultiLvlLbl val="0"/>
      </c:catAx>
      <c:valAx>
        <c:axId val="6768921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3434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4894906004184178"/>
          <c:w val="0.84600682511089098"/>
          <c:h val="0.61486404597197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E2-44CA-BC15-985CC9FEF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608</c:v>
                </c:pt>
                <c:pt idx="1">
                  <c:v>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E2-44CA-BC15-985CC9FEF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4936832"/>
        <c:axId val="69952064"/>
      </c:barChart>
      <c:catAx>
        <c:axId val="2349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952064"/>
        <c:crosses val="autoZero"/>
        <c:auto val="1"/>
        <c:lblAlgn val="ctr"/>
        <c:lblOffset val="100"/>
        <c:noMultiLvlLbl val="0"/>
      </c:catAx>
      <c:valAx>
        <c:axId val="699520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3493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7583449369383101"/>
          <c:w val="0.84600682511089098"/>
          <c:h val="0.58797861231998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72-4409-99BF-232564A61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49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72-4409-99BF-232564A61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256192"/>
        <c:axId val="69956096"/>
      </c:barChart>
      <c:catAx>
        <c:axId val="15725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956096"/>
        <c:crosses val="autoZero"/>
        <c:auto val="1"/>
        <c:lblAlgn val="ctr"/>
        <c:lblOffset val="100"/>
        <c:noMultiLvlLbl val="0"/>
      </c:catAx>
      <c:valAx>
        <c:axId val="699560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725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2206362638985255"/>
          <c:w val="0.84600682511089098"/>
          <c:h val="0.64174947962396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6C-44F3-8E84-2CA5E59A5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745</c:v>
                </c:pt>
                <c:pt idx="1">
                  <c:v>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6C-44F3-8E84-2CA5E59A5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254656"/>
        <c:axId val="69958976"/>
      </c:barChart>
      <c:catAx>
        <c:axId val="15725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958976"/>
        <c:crosses val="autoZero"/>
        <c:auto val="1"/>
        <c:lblAlgn val="ctr"/>
        <c:lblOffset val="100"/>
        <c:noMultiLvlLbl val="0"/>
      </c:catAx>
      <c:valAx>
        <c:axId val="699589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725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1745433744314E-2"/>
          <c:y val="0.21410373719956158"/>
          <c:w val="0.84600682511089098"/>
          <c:h val="0.6479794036807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D9-4947-A13B-31F359A1558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CD9-4947-A13B-31F359A15587}"/>
              </c:ext>
            </c:extLst>
          </c:dPt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2622</c:v>
                </c:pt>
                <c:pt idx="1">
                  <c:v>3390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2E-4BA4-AA52-9839F8AA3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401600"/>
        <c:axId val="157306240"/>
      </c:barChart>
      <c:catAx>
        <c:axId val="1574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7306240"/>
        <c:crosses val="autoZero"/>
        <c:auto val="1"/>
        <c:lblAlgn val="ctr"/>
        <c:lblOffset val="0"/>
        <c:noMultiLvlLbl val="0"/>
      </c:catAx>
      <c:valAx>
        <c:axId val="1573062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740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24124568018588E-2"/>
          <c:y val="8.5927147742330557E-3"/>
          <c:w val="0.90947603772946606"/>
          <c:h val="0.78612253507063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D9-4947-A13B-31F359A15587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D9-4947-A13B-31F359A15587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420.6</c:v>
                </c:pt>
                <c:pt idx="1">
                  <c:v>573.4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2E-4BA4-AA52-9839F8AA3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200384"/>
        <c:axId val="69956672"/>
      </c:barChart>
      <c:catAx>
        <c:axId val="1572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956672"/>
        <c:crosses val="autoZero"/>
        <c:auto val="1"/>
        <c:lblAlgn val="ctr"/>
        <c:lblOffset val="0"/>
        <c:noMultiLvlLbl val="0"/>
      </c:catAx>
      <c:valAx>
        <c:axId val="699566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720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1503704542221E-2"/>
          <c:y val="0.144530327684319"/>
          <c:w val="0.91435829460845064"/>
          <c:h val="0.76436014342480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D9-4947-A13B-31F359A15587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D9-4947-A13B-31F359A15587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402.9</c:v>
                </c:pt>
                <c:pt idx="1">
                  <c:v>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2E-4BA4-AA52-9839F8AA3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201408"/>
        <c:axId val="157302784"/>
      </c:barChart>
      <c:catAx>
        <c:axId val="1572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7302784"/>
        <c:crosses val="autoZero"/>
        <c:auto val="1"/>
        <c:lblAlgn val="ctr"/>
        <c:lblOffset val="0"/>
        <c:noMultiLvlLbl val="0"/>
      </c:catAx>
      <c:valAx>
        <c:axId val="1573027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720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12245374937211E-2"/>
          <c:y val="0.21478329330929041"/>
          <c:w val="0.65136809111900873"/>
          <c:h val="0.71738236349807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10"/>
          <c:dPt>
            <c:idx val="0"/>
            <c:bubble3D val="0"/>
            <c:explosion val="5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5E7-4D4C-8E80-D5D14B47CE8B}"/>
              </c:ext>
            </c:extLst>
          </c:dPt>
          <c:dPt>
            <c:idx val="1"/>
            <c:bubble3D val="0"/>
            <c:spPr>
              <a:solidFill>
                <a:srgbClr val="DCAA44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51-4268-82A7-0F084F86BCA9}"/>
              </c:ext>
            </c:extLst>
          </c:dPt>
          <c:dLbls>
            <c:dLbl>
              <c:idx val="0"/>
              <c:layout>
                <c:manualLayout>
                  <c:x val="1.9605246055100313E-2"/>
                  <c:y val="-4.448383940245958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213,0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E7-4D4C-8E80-D5D14B47CE8B}"/>
                </c:ext>
              </c:extLst>
            </c:dLbl>
            <c:dLbl>
              <c:idx val="1"/>
              <c:layout>
                <c:manualLayout>
                  <c:x val="-9.0109415797629475E-2"/>
                  <c:y val="0.1191010827856735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9,9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51-4268-82A7-0F084F86B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Общественные территории </c:v>
                </c:pt>
                <c:pt idx="1">
                  <c:v>Дворовые территории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237.5</c:v>
                </c:pt>
                <c:pt idx="1">
                  <c:v>58.9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51-4268-82A7-0F084F86B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04903014899395"/>
          <c:y val="0.26568308649466299"/>
          <c:w val="0.34990990813664441"/>
          <c:h val="0.39367634365412391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4.7308307651922545E-2"/>
          <c:w val="0.84600682511089098"/>
          <c:h val="0.81650479836189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4.7663622960812165E-3"/>
                  <c:y val="3.065916998759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D6-4456-9FA6-01C614E69B00}"/>
                </c:ext>
              </c:extLst>
            </c:dLbl>
            <c:dLbl>
              <c:idx val="1"/>
              <c:layout>
                <c:manualLayout>
                  <c:x val="4.9287160190256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D6-4456-9FA6-01C614E69B00}"/>
                </c:ext>
              </c:extLst>
            </c:dLbl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D6-4456-9FA6-01C614E69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21939</c:v>
                </c:pt>
                <c:pt idx="1">
                  <c:v>26130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AD-4A56-942D-BA0767300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1439616"/>
        <c:axId val="233521152"/>
      </c:barChart>
      <c:catAx>
        <c:axId val="17143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3521152"/>
        <c:crosses val="autoZero"/>
        <c:auto val="1"/>
        <c:lblAlgn val="ctr"/>
        <c:lblOffset val="100"/>
        <c:noMultiLvlLbl val="0"/>
      </c:catAx>
      <c:valAx>
        <c:axId val="2335211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7143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2206362638985255"/>
          <c:w val="0.84600682511089098"/>
          <c:h val="0.64174947962396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FD-4C47-BD27-B3DC32A69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18530</c:v>
                </c:pt>
                <c:pt idx="1">
                  <c:v>26715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FD-4C47-BD27-B3DC32A69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1942912"/>
        <c:axId val="233523456"/>
      </c:barChart>
      <c:catAx>
        <c:axId val="17194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3523456"/>
        <c:crosses val="autoZero"/>
        <c:auto val="1"/>
        <c:lblAlgn val="ctr"/>
        <c:lblOffset val="100"/>
        <c:noMultiLvlLbl val="0"/>
      </c:catAx>
      <c:valAx>
        <c:axId val="2335234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7194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51421107647613E-2"/>
          <c:y val="0.23887763981469651"/>
          <c:w val="0.81207486408224316"/>
          <c:h val="0.62679318066717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7E-41A0-9E34-9317C33AC734}"/>
              </c:ext>
            </c:extLst>
          </c:dPt>
          <c:dLbls>
            <c:dLbl>
              <c:idx val="0"/>
              <c:layout>
                <c:manualLayout>
                  <c:x val="9.533478837741317E-3"/>
                  <c:y val="2.374445875579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anose="020405030504060302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41074280438165E-2"/>
                  <c:y val="2.3017906391329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anose="020405030504060302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BD-4509-9294-FA7978D00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Выбыли</c:v>
                </c:pt>
                <c:pt idx="1">
                  <c:v>Прибыли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8607</c:v>
                </c:pt>
                <c:pt idx="1">
                  <c:v>8945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BD-4509-9294-FA7978D00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"/>
        <c:axId val="140790272"/>
        <c:axId val="67647680"/>
      </c:barChart>
      <c:catAx>
        <c:axId val="14079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647680"/>
        <c:crosses val="autoZero"/>
        <c:auto val="1"/>
        <c:lblAlgn val="ctr"/>
        <c:lblOffset val="0"/>
        <c:noMultiLvlLbl val="0"/>
      </c:catAx>
      <c:valAx>
        <c:axId val="6764768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40790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2206362638985255"/>
          <c:w val="0.84600682511089098"/>
          <c:h val="0.64174947962396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63-4607-A0E7-8DDBF0DED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2256</c:v>
                </c:pt>
                <c:pt idx="1">
                  <c:v>2517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63-4607-A0E7-8DDBF0DED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1441152"/>
        <c:axId val="233525184"/>
      </c:barChart>
      <c:catAx>
        <c:axId val="1714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3525184"/>
        <c:crosses val="autoZero"/>
        <c:auto val="1"/>
        <c:lblAlgn val="ctr"/>
        <c:lblOffset val="100"/>
        <c:noMultiLvlLbl val="0"/>
      </c:catAx>
      <c:valAx>
        <c:axId val="2335251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7144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7483984617705"/>
          <c:y val="0.1038077610069221"/>
          <c:w val="0.77013841820891882"/>
          <c:h val="0.70902266638679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D2-4C60-AEE0-C148C64203D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54.1</c:v>
                </c:pt>
                <c:pt idx="1">
                  <c:v>62.6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37-4207-BDD7-C5365607E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99"/>
        <c:axId val="140855808"/>
        <c:axId val="140963776"/>
      </c:barChart>
      <c:catAx>
        <c:axId val="1408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963776"/>
        <c:crosses val="autoZero"/>
        <c:auto val="1"/>
        <c:lblAlgn val="ctr"/>
        <c:lblOffset val="0"/>
        <c:tickLblSkip val="1"/>
        <c:noMultiLvlLbl val="0"/>
      </c:catAx>
      <c:valAx>
        <c:axId val="1409637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085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33823365405088E-2"/>
          <c:y val="0.19736317176879334"/>
          <c:w val="0.88281609603276789"/>
          <c:h val="0.66538271841849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1D-4037-9441-01E8866AA1F8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108.6</c:v>
                </c:pt>
                <c:pt idx="1">
                  <c:v>153.80000000000001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48-4AB5-9A2A-178C9C24C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765184"/>
        <c:axId val="140965504"/>
      </c:barChart>
      <c:catAx>
        <c:axId val="1407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  <c:crossAx val="140965504"/>
        <c:crosses val="autoZero"/>
        <c:auto val="1"/>
        <c:lblAlgn val="ctr"/>
        <c:lblOffset val="0"/>
        <c:noMultiLvlLbl val="0"/>
      </c:catAx>
      <c:valAx>
        <c:axId val="1409655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076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2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0231819687865E-2"/>
          <c:y val="0.17982393473305092"/>
          <c:w val="0.84587932509754904"/>
          <c:h val="0.65956896318693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DF-4D2A-84FC-B05D10252AE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4.0999999999999996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37-4207-BDD7-C5365607E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789760"/>
        <c:axId val="140943936"/>
      </c:barChart>
      <c:catAx>
        <c:axId val="1407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943936"/>
        <c:crosses val="autoZero"/>
        <c:auto val="1"/>
        <c:lblAlgn val="ctr"/>
        <c:lblOffset val="0"/>
        <c:noMultiLvlLbl val="0"/>
      </c:catAx>
      <c:valAx>
        <c:axId val="1409439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078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33823365405088E-2"/>
          <c:y val="0.34166532001494782"/>
          <c:w val="0.88281609603276789"/>
          <c:h val="0.5371141421996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1D-4037-9441-01E8866AA1F8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352</c:v>
                </c:pt>
                <c:pt idx="1">
                  <c:v>349.2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48-4AB5-9A2A-178C9C24C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093056"/>
        <c:axId val="140945664"/>
      </c:barChart>
      <c:catAx>
        <c:axId val="20209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  <c:crossAx val="140945664"/>
        <c:crosses val="autoZero"/>
        <c:auto val="1"/>
        <c:lblAlgn val="ctr"/>
        <c:lblOffset val="0"/>
        <c:noMultiLvlLbl val="0"/>
      </c:catAx>
      <c:valAx>
        <c:axId val="140945664"/>
        <c:scaling>
          <c:orientation val="minMax"/>
          <c:max val="352"/>
          <c:min val="335"/>
        </c:scaling>
        <c:delete val="1"/>
        <c:axPos val="l"/>
        <c:numFmt formatCode="#,##0.0" sourceLinked="1"/>
        <c:majorTickMark val="out"/>
        <c:minorTickMark val="none"/>
        <c:tickLblPos val="nextTo"/>
        <c:crossAx val="202093056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lang="ru-RU" sz="12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4365799273121"/>
          <c:y val="0.12625854347636578"/>
          <c:w val="0.86307706304577858"/>
          <c:h val="0.70723984325972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53-427B-8721-6A8ADB8A6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25</c:v>
                </c:pt>
                <c:pt idx="1">
                  <c:v>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53-427B-8721-6A8ADB8A6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3019904"/>
        <c:axId val="140948544"/>
      </c:barChart>
      <c:catAx>
        <c:axId val="2330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948544"/>
        <c:crosses val="autoZero"/>
        <c:auto val="1"/>
        <c:lblAlgn val="ctr"/>
        <c:lblOffset val="100"/>
        <c:noMultiLvlLbl val="0"/>
      </c:catAx>
      <c:valAx>
        <c:axId val="1409485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3301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110844535429497E-2"/>
          <c:y val="0"/>
          <c:w val="0.83291916798729559"/>
          <c:h val="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8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3336251108357744E-2"/>
                  <c:y val="-1.368605537735033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165100529557855E-2"/>
                  <c:y val="-0.227231759265062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2361778954003292"/>
                  <c:y val="-4.121684503497679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Лист2!$A$1:$C$1</c:f>
              <c:strCache>
                <c:ptCount val="3"/>
                <c:pt idx="0">
                  <c:v>Микропредприятие</c:v>
                </c:pt>
                <c:pt idx="1">
                  <c:v>Малое предприятие</c:v>
                </c:pt>
                <c:pt idx="2">
                  <c:v>Среднее предприятие</c:v>
                </c:pt>
              </c:strCache>
            </c:strRef>
          </c:cat>
          <c:val>
            <c:numRef>
              <c:f>Лист2!$A$2:$C$2</c:f>
              <c:numCache>
                <c:formatCode>General</c:formatCode>
                <c:ptCount val="3"/>
                <c:pt idx="0">
                  <c:v>14713</c:v>
                </c:pt>
                <c:pt idx="1">
                  <c:v>547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0343536878051532"/>
          <c:y val="0.75655086015866291"/>
          <c:w val="0.71343487859956622"/>
          <c:h val="0.19577000871421371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B6798-4A2A-4DCD-BD3E-258C757F65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38CC4-F8BE-4570-B0A9-B592D82AF4D9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>
          <a:bevelT w="38100" h="38100"/>
          <a:bevelB w="38100" h="38100"/>
        </a:sp3d>
      </dgm:spPr>
      <dgm:t>
        <a:bodyPr/>
        <a:lstStyle/>
        <a:p>
          <a:pPr marL="0" indent="0" algn="ctr">
            <a:lnSpc>
              <a:spcPts val="1400"/>
            </a:lnSpc>
          </a:pP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gm:t>
    </dgm:pt>
    <dgm:pt modelId="{E9F36EAB-9D14-4C19-84BE-E4C575081F76}" type="parTrans" cxnId="{FA53B8D4-4B12-4BBB-B628-1E81969D7623}">
      <dgm:prSet/>
      <dgm:spPr/>
      <dgm:t>
        <a:bodyPr/>
        <a:lstStyle/>
        <a:p>
          <a:endParaRPr lang="ru-RU"/>
        </a:p>
      </dgm:t>
    </dgm:pt>
    <dgm:pt modelId="{CC711255-E81D-456E-ABCA-C26B03158451}" type="sibTrans" cxnId="{FA53B8D4-4B12-4BBB-B628-1E81969D7623}">
      <dgm:prSet/>
      <dgm:spPr/>
      <dgm:t>
        <a:bodyPr/>
        <a:lstStyle/>
        <a:p>
          <a:endParaRPr lang="ru-RU"/>
        </a:p>
      </dgm:t>
    </dgm:pt>
    <dgm:pt modelId="{84189234-A2F7-435D-92C6-ACEBD7ACF77B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0"/>
          </a:lightRig>
        </a:scene3d>
        <a:sp3d>
          <a:bevelT w="38100" h="38100"/>
          <a:bevelB w="38100" h="38100"/>
        </a:sp3d>
      </dgm:spPr>
      <dgm:t>
        <a:bodyPr/>
        <a:lstStyle/>
        <a:p>
          <a:pPr>
            <a:lnSpc>
              <a:spcPts val="1500"/>
            </a:lnSpc>
          </a:pPr>
          <a:endParaRPr lang="ru-RU" sz="2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gm:t>
    </dgm:pt>
    <dgm:pt modelId="{9119080C-A360-46C8-8752-FBB7C3363FA1}" type="parTrans" cxnId="{CC6E1401-375A-41C3-AEAB-6ECD37FD7F2B}">
      <dgm:prSet/>
      <dgm:spPr/>
      <dgm:t>
        <a:bodyPr/>
        <a:lstStyle/>
        <a:p>
          <a:endParaRPr lang="ru-RU"/>
        </a:p>
      </dgm:t>
    </dgm:pt>
    <dgm:pt modelId="{BA7FB49F-113A-4FC6-9173-0511718518F4}" type="sibTrans" cxnId="{CC6E1401-375A-41C3-AEAB-6ECD37FD7F2B}">
      <dgm:prSet/>
      <dgm:spPr/>
      <dgm:t>
        <a:bodyPr/>
        <a:lstStyle/>
        <a:p>
          <a:endParaRPr lang="ru-RU"/>
        </a:p>
      </dgm:t>
    </dgm:pt>
    <dgm:pt modelId="{52E4E916-D4BC-4B81-8C33-6C1F5128A5D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12600000"/>
          </a:lightRig>
        </a:scene3d>
        <a:sp3d>
          <a:bevelT w="38100" h="38100"/>
          <a:bevelB w="38100" h="38100"/>
        </a:sp3d>
      </dgm:spPr>
      <dgm:t>
        <a:bodyPr/>
        <a:lstStyle/>
        <a:p>
          <a:pPr>
            <a:lnSpc>
              <a:spcPts val="1500"/>
            </a:lnSpc>
          </a:pPr>
          <a:endParaRPr lang="ru-RU" sz="2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gm:t>
    </dgm:pt>
    <dgm:pt modelId="{FE90C4C6-CEAB-4C42-A01C-0625C6435845}" type="sibTrans" cxnId="{6BBC0B78-3432-44C3-9F7A-42F8FCCCE106}">
      <dgm:prSet/>
      <dgm:spPr/>
      <dgm:t>
        <a:bodyPr/>
        <a:lstStyle/>
        <a:p>
          <a:endParaRPr lang="ru-RU"/>
        </a:p>
      </dgm:t>
    </dgm:pt>
    <dgm:pt modelId="{A223A23F-CB11-4BDD-9C3D-BAB38DA83588}" type="parTrans" cxnId="{6BBC0B78-3432-44C3-9F7A-42F8FCCCE106}">
      <dgm:prSet/>
      <dgm:spPr/>
      <dgm:t>
        <a:bodyPr/>
        <a:lstStyle/>
        <a:p>
          <a:endParaRPr lang="ru-RU"/>
        </a:p>
      </dgm:t>
    </dgm:pt>
    <dgm:pt modelId="{670D4E2F-B916-4423-8C85-66DDE970046F}" type="pres">
      <dgm:prSet presAssocID="{BB2B6798-4A2A-4DCD-BD3E-258C757F65E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0AFEE-E538-4992-9136-38D7F2B00470}" type="pres">
      <dgm:prSet presAssocID="{52E4E916-D4BC-4B81-8C33-6C1F5128A5D2}" presName="circ1" presStyleLbl="vennNode1" presStyleIdx="0" presStyleCnt="3" custScaleX="102700" custScaleY="100200" custLinFactNeighborX="435" custLinFactNeighborY="55889"/>
      <dgm:spPr>
        <a:xfrm>
          <a:off x="1639803" y="16962"/>
          <a:ext cx="2030625" cy="2030625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D63D161C-86AF-455C-9ED6-AB83FD722744}" type="pres">
      <dgm:prSet presAssocID="{52E4E916-D4BC-4B81-8C33-6C1F5128A5D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88D46-DD8F-4570-9E83-B2BDC9E2D333}" type="pres">
      <dgm:prSet presAssocID="{D1D38CC4-F8BE-4570-B0A9-B592D82AF4D9}" presName="circ2" presStyleLbl="vennNode1" presStyleIdx="1" presStyleCnt="3" custScaleX="88524" custScaleY="85601" custLinFactNeighborX="2272" custLinFactNeighborY="-44298"/>
      <dgm:spPr>
        <a:xfrm>
          <a:off x="2409803" y="1327711"/>
          <a:ext cx="2030625" cy="2030625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4EEA8CFC-026F-43B0-A9A6-C0263DF77937}" type="pres">
      <dgm:prSet presAssocID="{D1D38CC4-F8BE-4570-B0A9-B592D82AF4D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0AFD6-2185-471C-9316-B2727BF4003F}" type="pres">
      <dgm:prSet presAssocID="{84189234-A2F7-435D-92C6-ACEBD7ACF77B}" presName="circ3" presStyleLbl="vennNode1" presStyleIdx="2" presStyleCnt="3" custScaleX="88259" custScaleY="83254" custLinFactNeighborX="-1988" custLinFactNeighborY="-43103"/>
      <dgm:spPr>
        <a:xfrm>
          <a:off x="856249" y="1321152"/>
          <a:ext cx="2095788" cy="2030625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084EAEC6-63D2-4A42-9DD9-CB42A7EAFC85}" type="pres">
      <dgm:prSet presAssocID="{84189234-A2F7-435D-92C6-ACEBD7ACF7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16245-7DBE-40F5-A8E4-FBD0F83A4D5F}" type="presOf" srcId="{D1D38CC4-F8BE-4570-B0A9-B592D82AF4D9}" destId="{57A88D46-DD8F-4570-9E83-B2BDC9E2D333}" srcOrd="0" destOrd="0" presId="urn:microsoft.com/office/officeart/2005/8/layout/venn1"/>
    <dgm:cxn modelId="{DD9ACD45-432A-47B1-8202-D58BB84027EC}" type="presOf" srcId="{52E4E916-D4BC-4B81-8C33-6C1F5128A5D2}" destId="{D63D161C-86AF-455C-9ED6-AB83FD722744}" srcOrd="1" destOrd="0" presId="urn:microsoft.com/office/officeart/2005/8/layout/venn1"/>
    <dgm:cxn modelId="{7CAC130B-92BF-4295-B3B1-7C98CDDE497B}" type="presOf" srcId="{D1D38CC4-F8BE-4570-B0A9-B592D82AF4D9}" destId="{4EEA8CFC-026F-43B0-A9A6-C0263DF77937}" srcOrd="1" destOrd="0" presId="urn:microsoft.com/office/officeart/2005/8/layout/venn1"/>
    <dgm:cxn modelId="{CC6E1401-375A-41C3-AEAB-6ECD37FD7F2B}" srcId="{BB2B6798-4A2A-4DCD-BD3E-258C757F65ED}" destId="{84189234-A2F7-435D-92C6-ACEBD7ACF77B}" srcOrd="2" destOrd="0" parTransId="{9119080C-A360-46C8-8752-FBB7C3363FA1}" sibTransId="{BA7FB49F-113A-4FC6-9173-0511718518F4}"/>
    <dgm:cxn modelId="{FA53B8D4-4B12-4BBB-B628-1E81969D7623}" srcId="{BB2B6798-4A2A-4DCD-BD3E-258C757F65ED}" destId="{D1D38CC4-F8BE-4570-B0A9-B592D82AF4D9}" srcOrd="1" destOrd="0" parTransId="{E9F36EAB-9D14-4C19-84BE-E4C575081F76}" sibTransId="{CC711255-E81D-456E-ABCA-C26B03158451}"/>
    <dgm:cxn modelId="{87FD6B88-8ED0-4BAE-AD3B-C60FAB42D8A2}" type="presOf" srcId="{84189234-A2F7-435D-92C6-ACEBD7ACF77B}" destId="{97E0AFD6-2185-471C-9316-B2727BF4003F}" srcOrd="0" destOrd="0" presId="urn:microsoft.com/office/officeart/2005/8/layout/venn1"/>
    <dgm:cxn modelId="{AE06E865-A197-46B9-867C-7DACA7E3FDB5}" type="presOf" srcId="{84189234-A2F7-435D-92C6-ACEBD7ACF77B}" destId="{084EAEC6-63D2-4A42-9DD9-CB42A7EAFC85}" srcOrd="1" destOrd="0" presId="urn:microsoft.com/office/officeart/2005/8/layout/venn1"/>
    <dgm:cxn modelId="{6BBC0B78-3432-44C3-9F7A-42F8FCCCE106}" srcId="{BB2B6798-4A2A-4DCD-BD3E-258C757F65ED}" destId="{52E4E916-D4BC-4B81-8C33-6C1F5128A5D2}" srcOrd="0" destOrd="0" parTransId="{A223A23F-CB11-4BDD-9C3D-BAB38DA83588}" sibTransId="{FE90C4C6-CEAB-4C42-A01C-0625C6435845}"/>
    <dgm:cxn modelId="{04490DEB-C10E-4DCF-B327-525EEC4033BC}" type="presOf" srcId="{52E4E916-D4BC-4B81-8C33-6C1F5128A5D2}" destId="{0ED0AFEE-E538-4992-9136-38D7F2B00470}" srcOrd="0" destOrd="0" presId="urn:microsoft.com/office/officeart/2005/8/layout/venn1"/>
    <dgm:cxn modelId="{17373599-DF65-44B6-A487-4F86F71EC62C}" type="presOf" srcId="{BB2B6798-4A2A-4DCD-BD3E-258C757F65ED}" destId="{670D4E2F-B916-4423-8C85-66DDE970046F}" srcOrd="0" destOrd="0" presId="urn:microsoft.com/office/officeart/2005/8/layout/venn1"/>
    <dgm:cxn modelId="{3118C704-5209-401A-A093-9873101060E5}" type="presParOf" srcId="{670D4E2F-B916-4423-8C85-66DDE970046F}" destId="{0ED0AFEE-E538-4992-9136-38D7F2B00470}" srcOrd="0" destOrd="0" presId="urn:microsoft.com/office/officeart/2005/8/layout/venn1"/>
    <dgm:cxn modelId="{08C6098F-F69E-4A6B-8FBE-8BB6C9B432A7}" type="presParOf" srcId="{670D4E2F-B916-4423-8C85-66DDE970046F}" destId="{D63D161C-86AF-455C-9ED6-AB83FD722744}" srcOrd="1" destOrd="0" presId="urn:microsoft.com/office/officeart/2005/8/layout/venn1"/>
    <dgm:cxn modelId="{86747547-7E6E-406A-A67E-F69CE89CA35F}" type="presParOf" srcId="{670D4E2F-B916-4423-8C85-66DDE970046F}" destId="{57A88D46-DD8F-4570-9E83-B2BDC9E2D333}" srcOrd="2" destOrd="0" presId="urn:microsoft.com/office/officeart/2005/8/layout/venn1"/>
    <dgm:cxn modelId="{4E38DA81-4875-41D2-BBEC-C2DC56E506A8}" type="presParOf" srcId="{670D4E2F-B916-4423-8C85-66DDE970046F}" destId="{4EEA8CFC-026F-43B0-A9A6-C0263DF77937}" srcOrd="3" destOrd="0" presId="urn:microsoft.com/office/officeart/2005/8/layout/venn1"/>
    <dgm:cxn modelId="{65D51DA4-38B8-49FA-B715-0A74CB80332C}" type="presParOf" srcId="{670D4E2F-B916-4423-8C85-66DDE970046F}" destId="{97E0AFD6-2185-471C-9316-B2727BF4003F}" srcOrd="4" destOrd="0" presId="urn:microsoft.com/office/officeart/2005/8/layout/venn1"/>
    <dgm:cxn modelId="{17BAD15B-DF94-4E38-A325-368607257997}" type="presParOf" srcId="{670D4E2F-B916-4423-8C85-66DDE970046F}" destId="{084EAEC6-63D2-4A42-9DD9-CB42A7EAFC8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AFEE-E538-4992-9136-38D7F2B00470}">
      <dsp:nvSpPr>
        <dsp:cNvPr id="0" name=""/>
        <dsp:cNvSpPr/>
      </dsp:nvSpPr>
      <dsp:spPr>
        <a:xfrm>
          <a:off x="1223458" y="1150390"/>
          <a:ext cx="1920368" cy="1873621"/>
        </a:xfrm>
        <a:prstGeom prst="ellipse">
          <a:avLst/>
        </a:prstGeom>
        <a:solidFill>
          <a:schemeClr val="accent5">
            <a:lumMod val="60000"/>
            <a:lumOff val="40000"/>
            <a:alpha val="9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12600000"/>
          </a:lightRig>
        </a:scene3d>
        <a:sp3d>
          <a:bevelT w="38100" h="38100"/>
          <a:bevelB w="381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sp:txBody>
      <dsp:txXfrm>
        <a:off x="1479507" y="1478274"/>
        <a:ext cx="1408270" cy="843129"/>
      </dsp:txXfrm>
    </dsp:sp>
    <dsp:sp modelId="{57A88D46-DD8F-4570-9E83-B2BDC9E2D333}">
      <dsp:nvSpPr>
        <dsp:cNvPr id="0" name=""/>
        <dsp:cNvSpPr/>
      </dsp:nvSpPr>
      <dsp:spPr>
        <a:xfrm>
          <a:off x="2065061" y="582179"/>
          <a:ext cx="1655294" cy="1600637"/>
        </a:xfrm>
        <a:prstGeom prst="ellipse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>
          <a:bevelT w="38100" h="38100"/>
          <a:bevelB w="381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sp:txBody>
      <dsp:txXfrm>
        <a:off x="2571305" y="995678"/>
        <a:ext cx="993176" cy="880350"/>
      </dsp:txXfrm>
    </dsp:sp>
    <dsp:sp modelId="{97E0AFD6-2185-471C-9316-B2727BF4003F}">
      <dsp:nvSpPr>
        <dsp:cNvPr id="0" name=""/>
        <dsp:cNvSpPr/>
      </dsp:nvSpPr>
      <dsp:spPr>
        <a:xfrm>
          <a:off x="638450" y="626468"/>
          <a:ext cx="1650339" cy="1556751"/>
        </a:xfrm>
        <a:prstGeom prst="ellipse">
          <a:avLst/>
        </a:prstGeom>
        <a:solidFill>
          <a:schemeClr val="accent3">
            <a:lumMod val="60000"/>
            <a:lumOff val="40000"/>
            <a:alpha val="9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0"/>
          </a:lightRig>
        </a:scene3d>
        <a:sp3d>
          <a:bevelT w="38100" h="38100"/>
          <a:bevelB w="381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sp:txBody>
      <dsp:txXfrm>
        <a:off x="793857" y="1028628"/>
        <a:ext cx="990203" cy="856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0.14369</cdr:x>
      <cdr:y>0.22285</cdr:y>
    </cdr:from>
    <cdr:to>
      <cdr:x>0.43571</cdr:x>
      <cdr:y>0.36532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54325" y="529544"/>
          <a:ext cx="720069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lang="ru-RU" sz="1600" b="1" i="0" u="none" strike="noStrike" kern="1200" baseline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Times New Roman" panose="02020603050405020304" pitchFamily="18" charset="0"/>
            </a:defRPr>
          </a:pPr>
          <a:r>
            <a:rPr lang="ru-RU" dirty="0" smtClean="0"/>
            <a:t>352,0</a:t>
          </a:r>
          <a:endParaRPr lang="en-US" dirty="0"/>
        </a:p>
      </cdr:txBody>
    </cdr:sp>
  </cdr:relSizeAnchor>
  <cdr:relSizeAnchor xmlns:cdr="http://schemas.openxmlformats.org/drawingml/2006/chartDrawing">
    <cdr:from>
      <cdr:x>0.58535</cdr:x>
      <cdr:y>0.30844</cdr:y>
    </cdr:from>
    <cdr:to>
      <cdr:x>0.87737</cdr:x>
      <cdr:y>0.45091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3370" y="732923"/>
          <a:ext cx="720069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lang="ru-RU" sz="1600" b="1" i="0" u="none" strike="noStrike" kern="1200" baseline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Times New Roman" panose="02020603050405020304" pitchFamily="18" charset="0"/>
            </a:defRPr>
          </a:pPr>
          <a:r>
            <a:rPr lang="ru-RU" dirty="0" smtClean="0"/>
            <a:t>349,2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0.11983</cdr:x>
      <cdr:y>0.31201</cdr:y>
    </cdr:from>
    <cdr:to>
      <cdr:x>0.15642</cdr:x>
      <cdr:y>0.4425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376824" y="782330"/>
          <a:ext cx="115064" cy="327190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rgbClr val="456B2B"/>
          </a:solidFill>
          <a:tailEnd type="arrow"/>
        </a:ln>
        <a:effectLst xmlns:a="http://schemas.openxmlformats.org/drawingml/2006/main">
          <a:outerShdw blurRad="25400" dist="127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0.15696</cdr:x>
      <cdr:y>0.30119</cdr:y>
    </cdr:from>
    <cdr:to>
      <cdr:x>0.50986</cdr:x>
      <cdr:y>0.45352</cdr:y>
    </cdr:to>
    <cdr:sp macro="" textlink="">
      <cdr:nvSpPr>
        <cdr:cNvPr id="6" name="TextBox 59"/>
        <cdr:cNvSpPr txBox="1"/>
      </cdr:nvSpPr>
      <cdr:spPr>
        <a:xfrm xmlns:a="http://schemas.openxmlformats.org/drawingml/2006/main">
          <a:off x="493586" y="755200"/>
          <a:ext cx="1109755" cy="381951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25400" dist="127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lIns="86835" tIns="43417" rIns="86835" bIns="43417">
          <a:spAutoFit/>
          <a:scene3d>
            <a:camera prst="orthographicFront"/>
            <a:lightRig rig="threePt" dir="t"/>
          </a:scene3d>
          <a:sp3d prstMaterial="plastic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rPr>
            <a:t>н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rPr>
            <a:t>а 17,2%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F164-B20E-4CEA-AD69-2EDFA821E8F0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E0B7-3D14-486E-8A10-C3F92E516E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5588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F5F24-C5CB-41B7-B8BB-AEE2B24C4C08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EC96-9830-4F06-BF42-2C568DAF31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219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769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2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50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67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42950"/>
            <a:ext cx="53467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92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36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19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6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6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00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2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1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chart" Target="../charts/chart18.xml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chart" Target="../charts/chart19.xml"/><Relationship Id="rId9" Type="http://schemas.openxmlformats.org/officeDocument/2006/relationships/image" Target="../media/image49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41.png"/><Relationship Id="rId10" Type="http://schemas.openxmlformats.org/officeDocument/2006/relationships/image" Target="../media/image9.png"/><Relationship Id="rId4" Type="http://schemas.openxmlformats.org/officeDocument/2006/relationships/image" Target="../media/image61.png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jpeg"/><Relationship Id="rId7" Type="http://schemas.openxmlformats.org/officeDocument/2006/relationships/image" Target="../media/image67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11" Type="http://schemas.openxmlformats.org/officeDocument/2006/relationships/image" Target="../media/image70.jpeg"/><Relationship Id="rId5" Type="http://schemas.openxmlformats.org/officeDocument/2006/relationships/chart" Target="../charts/chart22.xml"/><Relationship Id="rId10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2.png"/><Relationship Id="rId7" Type="http://schemas.openxmlformats.org/officeDocument/2006/relationships/image" Target="../media/image7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jpe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png"/><Relationship Id="rId10" Type="http://schemas.openxmlformats.org/officeDocument/2006/relationships/image" Target="../media/image92.jpeg"/><Relationship Id="rId4" Type="http://schemas.openxmlformats.org/officeDocument/2006/relationships/image" Target="../media/image86.png"/><Relationship Id="rId9" Type="http://schemas.openxmlformats.org/officeDocument/2006/relationships/image" Target="../media/image91.jpe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chart" Target="../charts/chart27.xml"/><Relationship Id="rId21" Type="http://schemas.openxmlformats.org/officeDocument/2006/relationships/image" Target="../media/image112.jpe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8.jpeg"/><Relationship Id="rId20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9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chart" Target="../charts/chart28.xml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9.png"/><Relationship Id="rId5" Type="http://schemas.openxmlformats.org/officeDocument/2006/relationships/chart" Target="../charts/chart30.xml"/><Relationship Id="rId10" Type="http://schemas.openxmlformats.org/officeDocument/2006/relationships/image" Target="../media/image117.png"/><Relationship Id="rId4" Type="http://schemas.openxmlformats.org/officeDocument/2006/relationships/chart" Target="../charts/chart29.xml"/><Relationship Id="rId9" Type="http://schemas.openxmlformats.org/officeDocument/2006/relationships/image" Target="../media/image1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chart" Target="../charts/chart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0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image" Target="../media/image9.png"/><Relationship Id="rId10" Type="http://schemas.openxmlformats.org/officeDocument/2006/relationships/chart" Target="../charts/chart6.xml"/><Relationship Id="rId4" Type="http://schemas.openxmlformats.org/officeDocument/2006/relationships/image" Target="../media/image11.png"/><Relationship Id="rId9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image" Target="../media/image24.png"/><Relationship Id="rId3" Type="http://schemas.openxmlformats.org/officeDocument/2006/relationships/chart" Target="../charts/chart8.xml"/><Relationship Id="rId7" Type="http://schemas.openxmlformats.org/officeDocument/2006/relationships/chart" Target="../charts/chart9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21.jpe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9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chart" Target="../charts/chart13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14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906000" cy="3428999"/>
          </a:xfrm>
          <a:prstGeom prst="rect">
            <a:avLst/>
          </a:prstGeom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37946" y="1700808"/>
            <a:ext cx="8568952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Т Ч Ё Т</a:t>
            </a:r>
            <a:endParaRPr lang="ru-RU" sz="20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Главы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городского округа </a:t>
            </a:r>
            <a:endParaRPr lang="ru-RU" sz="20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«Город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Архангельск» 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результатах своей деятельности, </a:t>
            </a:r>
            <a:endParaRPr lang="ru-RU" sz="20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Администрации городского округа</a:t>
            </a:r>
            <a:endParaRPr lang="ru-RU" sz="20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«Город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Архангельск» за 2021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046" y="188641"/>
            <a:ext cx="831909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2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3912033" y="2285555"/>
            <a:ext cx="3094753" cy="807604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12031" y="2416515"/>
            <a:ext cx="2690652" cy="678613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 2018-2021 годы  создано</a:t>
            </a:r>
          </a:p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1 745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новых мест</a:t>
            </a:r>
          </a:p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в детских садах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912031" y="1283711"/>
            <a:ext cx="3094755" cy="884134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13821" r="6530" b="13200"/>
          <a:stretch/>
        </p:blipFill>
        <p:spPr bwMode="auto">
          <a:xfrm>
            <a:off x="193471" y="5733256"/>
            <a:ext cx="1951217" cy="108800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240871"/>
              </p:ext>
            </p:extLst>
          </p:nvPr>
        </p:nvGraphicFramePr>
        <p:xfrm>
          <a:off x="1267887" y="3600101"/>
          <a:ext cx="2473681" cy="238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88504" y="16652"/>
            <a:ext cx="4274119" cy="388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latin typeface="Cambria" panose="02040503050406030204" pitchFamily="18" charset="0"/>
              </a:rPr>
              <a:t>Дошкольное образование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270" y="706890"/>
            <a:ext cx="3114314" cy="6047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Численность воспитанников 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системе дошкольного образования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2021 году, чел.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653" y="3521996"/>
            <a:ext cx="3440462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Среднемесячная начисленная заработная плата работников детских садов, тыс. 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12032" y="1326077"/>
            <a:ext cx="3094757" cy="850968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Введено  в эксплуатацию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детских сада на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280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мест каждый  в 6 м/р округа Майская горка и 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ул. Первомайской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157204" y="3501008"/>
            <a:ext cx="3511995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902121" y="4042419"/>
            <a:ext cx="5415519" cy="1357260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spcAft>
                <a:spcPts val="300"/>
              </a:spcAft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2021 году проведен капитальный ремонт третьих этажей:</a:t>
            </a: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№ 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94»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№ 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113»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№ 118»</a:t>
            </a: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№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131»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5750" y="692696"/>
            <a:ext cx="5186353" cy="349292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Реализация национального проекта </a:t>
            </a:r>
            <a:r>
              <a:rPr lang="ru-RU" sz="1700" dirty="0" smtClean="0">
                <a:solidFill>
                  <a:srgbClr val="00AECD"/>
                </a:solidFill>
                <a:latin typeface="Times New Roman" panose="02020603050405020304" pitchFamily="18" charset="0"/>
              </a:rPr>
              <a:t>«Демография»</a:t>
            </a:r>
            <a:endParaRPr lang="ru-RU" sz="1700" dirty="0">
              <a:solidFill>
                <a:srgbClr val="00AECD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240973"/>
              </p:ext>
            </p:extLst>
          </p:nvPr>
        </p:nvGraphicFramePr>
        <p:xfrm>
          <a:off x="-241983" y="1015052"/>
          <a:ext cx="360842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77652" y="2050140"/>
            <a:ext cx="864096" cy="23541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19 307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C:\Users\VoevodkinaAV\Downloads\twi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99" y="1305976"/>
            <a:ext cx="596444" cy="5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oevodkinaAV\Downloads\Демография_лого_цвет_на _бел_лев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144" y="-115649"/>
            <a:ext cx="976583" cy="9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Прямая соединительная линия 57"/>
          <p:cNvCxnSpPr/>
          <p:nvPr/>
        </p:nvCxnSpPr>
        <p:spPr>
          <a:xfrm flipV="1">
            <a:off x="3816235" y="821195"/>
            <a:ext cx="1" cy="592017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952621" y="4256896"/>
            <a:ext cx="146033" cy="468248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50974" y="4329685"/>
            <a:ext cx="1109738" cy="395459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16,0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%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89254" y="6277259"/>
            <a:ext cx="361330" cy="361331"/>
            <a:chOff x="4044942" y="5208665"/>
            <a:chExt cx="375954" cy="375954"/>
          </a:xfrm>
        </p:grpSpPr>
        <p:pic>
          <p:nvPicPr>
            <p:cNvPr id="2054" name="Picture 6" descr="C:\Users\VoevodkinaAV\Downloads\coins (1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42" y="5208665"/>
              <a:ext cx="375954" cy="375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VoevodkinaAV\Downloads\rubl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219" y="5358294"/>
              <a:ext cx="215676" cy="215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Скругленный прямоугольник 55"/>
          <p:cNvSpPr/>
          <p:nvPr/>
        </p:nvSpPr>
        <p:spPr>
          <a:xfrm>
            <a:off x="1670385" y="2504593"/>
            <a:ext cx="2118471" cy="828000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82624" y="2496555"/>
            <a:ext cx="2115043" cy="87559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2021 году 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открыта 181 группа для детей от 2-х месяцев  до 3- лет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9" descr="C:\Users\VoevodkinaAV\Downloads\bab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93" y="3093159"/>
            <a:ext cx="382774" cy="3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4810389" y="984451"/>
            <a:ext cx="1397906" cy="284659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В 2021 году:</a:t>
            </a:r>
          </a:p>
        </p:txBody>
      </p:sp>
      <p:pic>
        <p:nvPicPr>
          <p:cNvPr id="2058" name="Picture 10" descr="C:\Users\VoevodkinaAV\Downloads\kindergar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53" y="2402296"/>
            <a:ext cx="561899" cy="5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Прямая соединительная линия 71"/>
          <p:cNvCxnSpPr/>
          <p:nvPr/>
        </p:nvCxnSpPr>
        <p:spPr>
          <a:xfrm flipH="1">
            <a:off x="4006586" y="4040620"/>
            <a:ext cx="5738972" cy="1890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вправо 74"/>
          <p:cNvSpPr/>
          <p:nvPr/>
        </p:nvSpPr>
        <p:spPr>
          <a:xfrm>
            <a:off x="6808977" y="4653117"/>
            <a:ext cx="610912" cy="208015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4234016" y="5825043"/>
            <a:ext cx="2953137" cy="555502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 2018-2021 годы  открыто </a:t>
            </a:r>
          </a:p>
          <a:p>
            <a:pPr algn="l">
              <a:lnSpc>
                <a:spcPct val="8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групп на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625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мест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7620265" y="4464398"/>
            <a:ext cx="1692180" cy="621233"/>
            <a:chOff x="5690337" y="2517848"/>
            <a:chExt cx="1692180" cy="621233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5690337" y="2517848"/>
              <a:ext cx="1692180" cy="621233"/>
            </a:xfrm>
            <a:prstGeom prst="roundRect">
              <a:avLst>
                <a:gd name="adj" fmla="val 5572"/>
              </a:avLst>
            </a:prstGeom>
            <a:noFill/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26341" y="2550713"/>
              <a:ext cx="1656176" cy="530880"/>
            </a:xfrm>
            <a:prstGeom prst="rect">
              <a:avLst/>
            </a:prstGeom>
            <a:noFill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8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создано 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175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/>
              </a:r>
              <a:b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ru-RU" sz="18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новых мест</a:t>
              </a:r>
              <a:r>
                <a:rPr lang="ru-RU" sz="18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46" name="Рисунок 45" descr="\\cfs2\Отдел строительства\Пинижанинова В.С\! 1 Детский сад на 280 Первомайская\ФОТО\17-11-2021_14-07-43\image-17-11-21-02-06-19.jpe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12692" b="7308"/>
          <a:stretch/>
        </p:blipFill>
        <p:spPr bwMode="auto">
          <a:xfrm>
            <a:off x="7187153" y="1035728"/>
            <a:ext cx="2558405" cy="1385160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 descr="\\cfs2\Отдел строительства\Головизнина И.В\1. Детский сад на 280 мест в 6 микрорайоне МГ\!МОЁ\ФОТО\2021 год\26.07.2021\20210726_152853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53" y="2468256"/>
            <a:ext cx="2563703" cy="1501704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65" name="Скругленный прямоугольник 64"/>
          <p:cNvSpPr/>
          <p:nvPr/>
        </p:nvSpPr>
        <p:spPr>
          <a:xfrm>
            <a:off x="3912032" y="3216691"/>
            <a:ext cx="3096087" cy="621233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72694" y="3219622"/>
            <a:ext cx="3073296" cy="875590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 2021 году очередь в детские сады снизилась на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2 253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человека  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 descr="https://www.arhcity.ru/data/0/dshjmg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88" y="5228029"/>
            <a:ext cx="2325669" cy="1453877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3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124726" y="3684529"/>
            <a:ext cx="3333253" cy="449478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4726" y="3103461"/>
            <a:ext cx="3361906" cy="465846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4726" y="2468856"/>
            <a:ext cx="3361905" cy="504231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04511" y="2171550"/>
            <a:ext cx="3293159" cy="333893"/>
          </a:xfrm>
          <a:prstGeom prst="rect">
            <a:avLst/>
          </a:prstGeom>
          <a:noFill/>
        </p:spPr>
        <p:txBody>
          <a:bodyPr wrap="square" lIns="86825" tIns="43412" rIns="86825" bIns="43412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 smtClean="0">
                <a:solidFill>
                  <a:srgbClr val="64BDE1"/>
                </a:solidFill>
                <a:ea typeface="Cambria" panose="02040503050406030204" pitchFamily="18" charset="0"/>
              </a:rPr>
              <a:t>ание</a:t>
            </a:r>
            <a:r>
              <a:rPr lang="ru-RU" dirty="0" smtClean="0">
                <a:solidFill>
                  <a:srgbClr val="64BDE1"/>
                </a:solidFill>
                <a:ea typeface="Cambria" panose="02040503050406030204" pitchFamily="18" charset="0"/>
              </a:rPr>
              <a:t>»</a:t>
            </a:r>
            <a:endParaRPr lang="ru-RU" dirty="0">
              <a:solidFill>
                <a:srgbClr val="00AECD"/>
              </a:solidFill>
              <a:ea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4726" y="754581"/>
            <a:ext cx="3349884" cy="955221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248" y="754580"/>
            <a:ext cx="2631191" cy="90021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37 789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человек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endParaRPr lang="ru-RU" b="0" dirty="0" smtClean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обучаются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/>
            </a:r>
            <a:b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</a:b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в общеобразовательных учреждениях города</a:t>
            </a:r>
          </a:p>
        </p:txBody>
      </p:sp>
      <p:pic>
        <p:nvPicPr>
          <p:cNvPr id="18" name="Picture 3" descr="C:\Users\VoevodkinaAV\Downloads\stud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6" y="884097"/>
            <a:ext cx="593104" cy="55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1765" y="2503426"/>
            <a:ext cx="3351712" cy="506248"/>
          </a:xfrm>
          <a:prstGeom prst="rect">
            <a:avLst/>
          </a:prstGeom>
        </p:spPr>
        <p:txBody>
          <a:bodyPr wrap="square" lIns="86825" tIns="43412" rIns="86825" bIns="43412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99,76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</a:rPr>
              <a:t>%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-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уровень обученности школьников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6694" y="3679720"/>
            <a:ext cx="3299937" cy="506248"/>
          </a:xfrm>
          <a:prstGeom prst="rect">
            <a:avLst/>
          </a:prstGeom>
        </p:spPr>
        <p:txBody>
          <a:bodyPr wrap="square" lIns="86825" tIns="43412" rIns="86825" bIns="43412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</a:rPr>
              <a:t>31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ru-RU" b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выпускник, получил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</a:rPr>
              <a:t>100</a:t>
            </a:r>
            <a:r>
              <a:rPr lang="ru-RU" b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баллов по ЕГЭ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3623000" y="619504"/>
            <a:ext cx="2711" cy="5847412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124726" y="1796299"/>
            <a:ext cx="3349884" cy="542197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560</a:t>
            </a:r>
            <a:r>
              <a:rPr lang="ru-RU" sz="16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баллов </a:t>
            </a:r>
            <a:endParaRPr lang="ru-RU" sz="16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качества образования</a:t>
            </a:r>
          </a:p>
        </p:txBody>
      </p:sp>
      <p:pic>
        <p:nvPicPr>
          <p:cNvPr id="28" name="Picture 8" descr="https://www.arhcity.ru/data/0/20211213-KON_5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80" y="1364453"/>
            <a:ext cx="2846786" cy="2064546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3796000" y="689922"/>
            <a:ext cx="2819426" cy="542197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  <a:prstDash val="sysDash"/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Построена школа на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860</a:t>
            </a:r>
            <a:r>
              <a:rPr lang="ru-RU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94680" y="664657"/>
            <a:ext cx="2808312" cy="542197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  <a:prstDash val="sysDash"/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Строится школа на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1600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23709" y="3617146"/>
            <a:ext cx="5861765" cy="516861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  <a:prstDash val="sysDash"/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капитальный ремонт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 9 и № 77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Продолжается комплексный капитальный ремонт школы № 22</a:t>
            </a:r>
            <a:endParaRPr lang="ru-RU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441" y="3103461"/>
            <a:ext cx="3472360" cy="506248"/>
          </a:xfrm>
          <a:prstGeom prst="rect">
            <a:avLst/>
          </a:prstGeom>
        </p:spPr>
        <p:txBody>
          <a:bodyPr wrap="square" lIns="86825" tIns="43412" rIns="86825" bIns="43412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51,7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%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- </a:t>
            </a:r>
            <a:r>
              <a:rPr lang="ru-RU" b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показатель качества знаний школьников</a:t>
            </a:r>
          </a:p>
        </p:txBody>
      </p:sp>
      <p:pic>
        <p:nvPicPr>
          <p:cNvPr id="1026" name="Picture 2" descr="https://www.arhcity.ru/data/0/0707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70" y="4303647"/>
            <a:ext cx="2886321" cy="2389717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rhcity.ru/data/0/08022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31" y="4303644"/>
            <a:ext cx="2906061" cy="234720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VoevodkinaAV\Desktop\Образование_лого_цвет_на бел_лев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055" y="-165470"/>
            <a:ext cx="850945" cy="9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245" y="0"/>
            <a:ext cx="5542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latin typeface="Cambria" panose="02040503050406030204" pitchFamily="18" charset="0"/>
              </a:rPr>
              <a:t>Общее и дополнительное образование </a:t>
            </a:r>
          </a:p>
        </p:txBody>
      </p:sp>
      <p:pic>
        <p:nvPicPr>
          <p:cNvPr id="29" name="Рисунок 28" descr="C:\Users\GundersenIS\Desktop\школа86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08" y="1364452"/>
            <a:ext cx="2695861" cy="206454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graphicFrame>
        <p:nvGraphicFramePr>
          <p:cNvPr id="3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599083"/>
              </p:ext>
            </p:extLst>
          </p:nvPr>
        </p:nvGraphicFramePr>
        <p:xfrm>
          <a:off x="157204" y="4185968"/>
          <a:ext cx="3144674" cy="250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263479"/>
            <a:ext cx="3625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</a:rPr>
              <a:t>Среднемесячная </a:t>
            </a:r>
            <a:r>
              <a:rPr lang="ru-RU" sz="1200" b="1" dirty="0" smtClean="0">
                <a:latin typeface="Times New Roman" panose="02020603050405020304" pitchFamily="18" charset="0"/>
              </a:rPr>
              <a:t>заработная </a:t>
            </a:r>
            <a:r>
              <a:rPr lang="ru-RU" sz="1200" b="1" dirty="0">
                <a:latin typeface="Times New Roman" panose="02020603050405020304" pitchFamily="18" charset="0"/>
              </a:rPr>
              <a:t>плата </a:t>
            </a:r>
            <a:r>
              <a:rPr lang="ru-RU" sz="1200" b="1" dirty="0" smtClean="0">
                <a:latin typeface="Times New Roman" panose="02020603050405020304" pitchFamily="18" charset="0"/>
              </a:rPr>
              <a:t>учителей общеобразовательных учреждений, </a:t>
            </a:r>
            <a:r>
              <a:rPr lang="ru-RU" sz="1200" b="1" dirty="0">
                <a:latin typeface="Times New Roman" panose="02020603050405020304" pitchFamily="18" charset="0"/>
              </a:rPr>
              <a:t>тыс. руб.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24726" y="4244806"/>
            <a:ext cx="3361906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углом 52"/>
          <p:cNvSpPr/>
          <p:nvPr/>
        </p:nvSpPr>
        <p:spPr>
          <a:xfrm flipV="1">
            <a:off x="1073901" y="1766191"/>
            <a:ext cx="541888" cy="3530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8013"/>
            </a:avLst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7144" y="-5188"/>
            <a:ext cx="4835896" cy="431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latin typeface="Cambria" panose="02040503050406030204" pitchFamily="18" charset="0"/>
              </a:rPr>
              <a:t>Физическая культура и спорт  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14" y="5229200"/>
            <a:ext cx="4843477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Мероприятия, направленные на развитие сферы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физической культуры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спорта: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881746" y="1161517"/>
            <a:ext cx="2711" cy="5847412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843" y="5751383"/>
            <a:ext cx="2975470" cy="40507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Продолжена модернизация</a:t>
            </a:r>
          </a:p>
          <a:p>
            <a:pPr algn="l">
              <a:lnSpc>
                <a:spcPts val="12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лыжного стадиона  «Саломаты»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79556" y="1340578"/>
            <a:ext cx="2252535" cy="129416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2021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году закуплено оборудование  для </a:t>
            </a:r>
            <a:r>
              <a:rPr lang="ru-RU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ФОКа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в округе </a:t>
            </a:r>
            <a:r>
              <a:rPr lang="ru-RU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Варавино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-Фактория на сумму свыше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млн. рублей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52849" y="2355724"/>
            <a:ext cx="3560933" cy="665654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в муниципальных учреждениях физической культуры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8727" y="2352744"/>
            <a:ext cx="974703" cy="612000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7698" y="2367463"/>
            <a:ext cx="974703" cy="567165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6 323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67578" y="1822365"/>
            <a:ext cx="3294666" cy="382499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2025 ГОДУ БОЛЕЕ 55% 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298242" y="3128177"/>
            <a:ext cx="4400179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dmin\Desktop\Работа\1010195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7" y="5549206"/>
            <a:ext cx="1656184" cy="1103431"/>
          </a:xfrm>
          <a:prstGeom prst="rect">
            <a:avLst/>
          </a:prstGeom>
          <a:ln>
            <a:noFill/>
          </a:ln>
          <a:effectLst>
            <a:softEdge rad="38100"/>
          </a:effectLst>
          <a:extLst/>
        </p:spPr>
      </p:pic>
      <p:pic>
        <p:nvPicPr>
          <p:cNvPr id="39" name="Picture 3" descr="C:\Users\VoevodkinaAV\Downloads\Демография_лого_цвет_на _бел_ле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33" y="-168056"/>
            <a:ext cx="1198238" cy="11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958181" y="764704"/>
            <a:ext cx="4947820" cy="333903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Реализация национального проекта </a:t>
            </a:r>
            <a:r>
              <a:rPr lang="ru-RU" dirty="0" smtClean="0">
                <a:solidFill>
                  <a:srgbClr val="00AECD"/>
                </a:solidFill>
                <a:latin typeface="Times New Roman" panose="02020603050405020304" pitchFamily="18" charset="0"/>
              </a:rPr>
              <a:t>«Демография»</a:t>
            </a:r>
            <a:endParaRPr lang="ru-RU" dirty="0">
              <a:solidFill>
                <a:srgbClr val="00AEC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85156" y="3011839"/>
            <a:ext cx="2618120" cy="6786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МБУ «СШ № 1» приобретена компьютерная система старт-финиш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88177" y="4133898"/>
            <a:ext cx="2515099" cy="107256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«ФСК им. А.Ф. </a:t>
            </a:r>
            <a:r>
              <a:rPr lang="ru-RU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Личутина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 закончен капитальный ремонт чаши  бассейна, приобретено и установлено новое табло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152" y="5648326"/>
            <a:ext cx="255440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центр развития внешкольного спорта на базе  МБУ «СШ № 17»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38057" y="818531"/>
            <a:ext cx="2714743" cy="851756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0663" y="852646"/>
            <a:ext cx="2729520" cy="850319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горожан, систематически занимающихся физической культурой 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в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составила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39,6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 descr="C:\Users\VoevodkinaAV\Downloads\gy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97" y="1024385"/>
            <a:ext cx="665934" cy="6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9843" y="6184103"/>
            <a:ext cx="2975470" cy="40507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Осуществлена модернизация гребной базы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235616" y="5157191"/>
            <a:ext cx="4400179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/>
          <a:stretch/>
        </p:blipFill>
        <p:spPr bwMode="auto">
          <a:xfrm>
            <a:off x="79843" y="3237455"/>
            <a:ext cx="2629152" cy="184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574211" y="3581639"/>
            <a:ext cx="2234773" cy="40507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Проведен конкурс </a:t>
            </a:r>
          </a:p>
          <a:p>
            <a:pPr>
              <a:lnSpc>
                <a:spcPts val="12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«Спортивный олимп»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987457" y="4257142"/>
            <a:ext cx="1302605" cy="542327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80648" y="4276416"/>
            <a:ext cx="1302605" cy="844726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награждено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трелка вправо 67"/>
          <p:cNvSpPr/>
          <p:nvPr/>
        </p:nvSpPr>
        <p:spPr>
          <a:xfrm rot="5400000">
            <a:off x="3505721" y="3981216"/>
            <a:ext cx="259268" cy="208015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https://www.arhcity.ru/data/0/25112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1251701"/>
            <a:ext cx="2245516" cy="1601235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arhcity.ru/data/0/08102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3094177"/>
            <a:ext cx="2231821" cy="1486951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arhcity.ru/data/115/WhatsApp%20Image%202021-10-07%20at%2013.52.32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4869160"/>
            <a:ext cx="2066894" cy="1659749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7605" r="6793" b="8183"/>
          <a:stretch/>
        </p:blipFill>
        <p:spPr bwMode="auto">
          <a:xfrm>
            <a:off x="2000671" y="2951411"/>
            <a:ext cx="2472997" cy="146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231678"/>
              </p:ext>
            </p:extLst>
          </p:nvPr>
        </p:nvGraphicFramePr>
        <p:xfrm>
          <a:off x="-36006" y="2728813"/>
          <a:ext cx="2359837" cy="194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320784"/>
              </p:ext>
            </p:extLst>
          </p:nvPr>
        </p:nvGraphicFramePr>
        <p:xfrm>
          <a:off x="4316670" y="2780928"/>
          <a:ext cx="2364522" cy="189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88504" y="0"/>
            <a:ext cx="3477663" cy="472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Cambria" panose="02040503050406030204" pitchFamily="18" charset="0"/>
              </a:rPr>
              <a:t>Социальная политика 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11746"/>
            <a:ext cx="2659528" cy="3831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многодетных семей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Архангельске,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0123"/>
            <a:ext cx="2360712" cy="5308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детей-сирот, 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 которыми закреплено право пользования помещением, чел.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555404" y="689922"/>
            <a:ext cx="0" cy="5880729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00872" y="2810123"/>
            <a:ext cx="2857778" cy="5308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квартир, приобретенных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для детей-сирот, детей, оставшихся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без попечения родителей, ед.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12841" y="828345"/>
            <a:ext cx="3145810" cy="3831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Численность детей-сирот и детей,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оставшихся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без попечения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родителей, чел.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141889" y="4695098"/>
            <a:ext cx="6280465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41889" y="2784230"/>
            <a:ext cx="5940000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287154"/>
              </p:ext>
            </p:extLst>
          </p:nvPr>
        </p:nvGraphicFramePr>
        <p:xfrm>
          <a:off x="3911999" y="828947"/>
          <a:ext cx="2643405" cy="187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72244" y="4633745"/>
            <a:ext cx="6250110" cy="23541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354" y="5823381"/>
            <a:ext cx="244781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организованным отдыхом  было охвачено 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8 911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7071" y="4824573"/>
            <a:ext cx="4164569" cy="756183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7071" y="4824490"/>
            <a:ext cx="4134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 семьям </a:t>
            </a:r>
            <a:r>
              <a:rPr lang="ru-RU" sz="1400" dirty="0">
                <a:latin typeface="Times New Roman" panose="02020603050405020304" pitchFamily="18" charset="0"/>
              </a:rPr>
              <a:t>погибших защитников Отечества произведена компенсация расходов по текущему ремонту квартир </a:t>
            </a:r>
            <a:r>
              <a:rPr lang="ru-RU" sz="1400" dirty="0" smtClean="0">
                <a:latin typeface="Times New Roman" panose="02020603050405020304" pitchFamily="18" charset="0"/>
              </a:rPr>
              <a:t> в </a:t>
            </a:r>
            <a:r>
              <a:rPr lang="ru-RU" sz="1400" dirty="0">
                <a:latin typeface="Times New Roman" panose="02020603050405020304" pitchFamily="18" charset="0"/>
              </a:rPr>
              <a:t>размере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 тыс. руб. 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304928" y="4824490"/>
            <a:ext cx="0" cy="1959536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70" y="5660702"/>
            <a:ext cx="1729049" cy="115279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488470" y="4824573"/>
            <a:ext cx="206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городе проживает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и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ВОВ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16" y="4976196"/>
            <a:ext cx="452935" cy="45293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609185" y="817567"/>
            <a:ext cx="3296816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Профилактика безнадзорности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5404" y="1211492"/>
            <a:ext cx="2091797" cy="998701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 202 год зарегистрировано 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109</a:t>
            </a: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преступлений, совершенных несовершеннолетними</a:t>
            </a:r>
            <a:endParaRPr lang="ru-RU" sz="1400" b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193360" y="1281559"/>
            <a:ext cx="1502002" cy="576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24195" y="1350419"/>
            <a:ext cx="1502495" cy="481636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14,8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%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 уровню 2020 года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8328404" y="1360125"/>
            <a:ext cx="91218" cy="268675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573998" y="2310069"/>
            <a:ext cx="1238554" cy="777101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Количество преступлений в состоянии  опьянения</a:t>
            </a:r>
            <a:endParaRPr lang="ru-RU" sz="1400" b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081925" y="2319458"/>
            <a:ext cx="1502002" cy="576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12760" y="2388318"/>
            <a:ext cx="1502495" cy="481636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23,5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%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 уровню 2020 года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8216969" y="2368237"/>
            <a:ext cx="91218" cy="268675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06526" y="3259847"/>
            <a:ext cx="1379988" cy="777101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Количество преступлений с участием  взрослых лиц </a:t>
            </a:r>
            <a:endParaRPr lang="ru-RU" sz="1400" b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106798" y="3185940"/>
            <a:ext cx="1502002" cy="576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37633" y="3254800"/>
            <a:ext cx="1502495" cy="481636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1,8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раза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 уровню 2020 года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flipV="1">
            <a:off x="8213876" y="3271197"/>
            <a:ext cx="188622" cy="235770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581495" y="4060791"/>
            <a:ext cx="1447475" cy="949456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Преступления, совершенные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подростками </a:t>
            </a:r>
            <a:b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общественных местах</a:t>
            </a:r>
            <a:endParaRPr lang="ru-RU" sz="1400" b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8066508" y="4152242"/>
            <a:ext cx="1502002" cy="576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97343" y="4221102"/>
            <a:ext cx="1502495" cy="481636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28,9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%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 уровню 2020 года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 flipH="1">
            <a:off x="8201552" y="4201021"/>
            <a:ext cx="91218" cy="268675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23" y="5177800"/>
            <a:ext cx="1971275" cy="1458059"/>
          </a:xfrm>
          <a:prstGeom prst="rect">
            <a:avLst/>
          </a:prstGeom>
        </p:spPr>
      </p:pic>
      <p:sp>
        <p:nvSpPr>
          <p:cNvPr id="57" name="Скругленный прямоугольник 56"/>
          <p:cNvSpPr/>
          <p:nvPr/>
        </p:nvSpPr>
        <p:spPr>
          <a:xfrm>
            <a:off x="2565753" y="1427167"/>
            <a:ext cx="1342831" cy="860783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170" y="1488947"/>
            <a:ext cx="145799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году</a:t>
            </a:r>
          </a:p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132 ребенка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обрели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свою </a:t>
            </a:r>
          </a:p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семью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262424"/>
              </p:ext>
            </p:extLst>
          </p:nvPr>
        </p:nvGraphicFramePr>
        <p:xfrm>
          <a:off x="26528" y="915566"/>
          <a:ext cx="2601256" cy="171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122" name="Picture 2" descr="https://www.arhcity.ru/data/0/08052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1" y="5626062"/>
            <a:ext cx="1650857" cy="109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322185" y="449608"/>
            <a:ext cx="3734752" cy="260027"/>
          </a:xfrm>
          <a:prstGeom prst="rect">
            <a:avLst/>
          </a:prstGeom>
          <a:noFill/>
        </p:spPr>
        <p:txBody>
          <a:bodyPr wrap="square" lIns="86825" tIns="43412" rIns="86825" bIns="43412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Национальный проект </a:t>
            </a:r>
            <a:r>
              <a:rPr lang="ru-RU" dirty="0" smtClean="0">
                <a:solidFill>
                  <a:srgbClr val="8064A2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«Культура»</a:t>
            </a:r>
            <a:endParaRPr lang="ru-RU" dirty="0">
              <a:solidFill>
                <a:srgbClr val="8064A2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" descr="C:\Users\VoevodkinaAV\Downloads\Культура_лого_цвет_на_бел_лев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61" y="-81326"/>
            <a:ext cx="586439" cy="7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6321151" y="783960"/>
            <a:ext cx="3505721" cy="466188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25400" h="25400"/>
            <a:extrusionClr>
              <a:schemeClr val="bg1"/>
            </a:extrusionClr>
          </a:sp3d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Создана модельная библиотека </a:t>
            </a:r>
            <a:endParaRPr lang="ru-RU" sz="14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им</a:t>
            </a:r>
            <a:r>
              <a:rPr lang="ru-RU" sz="1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Е.С. </a:t>
            </a:r>
            <a:r>
              <a:rPr lang="ru-RU" sz="1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Коковина</a:t>
            </a:r>
            <a:endParaRPr lang="ru-RU" sz="1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316313"/>
            <a:ext cx="2677852" cy="2079000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09230" y="820195"/>
            <a:ext cx="2659528" cy="346204"/>
          </a:xfrm>
          <a:prstGeom prst="rect">
            <a:avLst/>
          </a:prstGeom>
        </p:spPr>
        <p:txBody>
          <a:bodyPr wrap="square" lIns="86825" tIns="43412" rIns="86825" bIns="43412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Число посетителей культурных мероприятий, тыс. чел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007944"/>
              </p:ext>
            </p:extLst>
          </p:nvPr>
        </p:nvGraphicFramePr>
        <p:xfrm>
          <a:off x="153286" y="980811"/>
          <a:ext cx="2846766" cy="275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151568" y="825495"/>
            <a:ext cx="2659528" cy="346204"/>
          </a:xfrm>
          <a:prstGeom prst="rect">
            <a:avLst/>
          </a:prstGeom>
        </p:spPr>
        <p:txBody>
          <a:bodyPr wrap="square" lIns="86825" tIns="43412" rIns="86825" bIns="43412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Число посетителей библиотек, тыс. чел.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315916"/>
              </p:ext>
            </p:extLst>
          </p:nvPr>
        </p:nvGraphicFramePr>
        <p:xfrm>
          <a:off x="2993069" y="793912"/>
          <a:ext cx="2818027" cy="257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3485452" y="1818705"/>
            <a:ext cx="562918" cy="293000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402,9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27186" y="1119515"/>
            <a:ext cx="562918" cy="293000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669,0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84849" y="1345414"/>
            <a:ext cx="996483" cy="346204"/>
          </a:xfrm>
          <a:prstGeom prst="rect">
            <a:avLst/>
          </a:prstGeom>
        </p:spPr>
        <p:txBody>
          <a:bodyPr wrap="square" lIns="86825" tIns="43412" rIns="86825" bIns="43412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100" dirty="0">
                <a:solidFill>
                  <a:srgbClr val="149C4B"/>
                </a:solidFill>
                <a:ea typeface="Cambria" panose="02040503050406030204" pitchFamily="18" charset="0"/>
              </a:rPr>
              <a:t>+69%</a:t>
            </a:r>
            <a:endParaRPr lang="ru-RU" b="0" dirty="0">
              <a:solidFill>
                <a:schemeClr val="tx2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50270" y="1729172"/>
            <a:ext cx="590451" cy="29300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420,6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72680" y="1299520"/>
            <a:ext cx="562918" cy="293000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573,4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7794" y="1272918"/>
            <a:ext cx="922400" cy="346204"/>
          </a:xfrm>
          <a:prstGeom prst="rect">
            <a:avLst/>
          </a:prstGeom>
        </p:spPr>
        <p:txBody>
          <a:bodyPr wrap="square" lIns="86825" tIns="43412" rIns="86825" bIns="43412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100" dirty="0">
                <a:solidFill>
                  <a:srgbClr val="149C4B"/>
                </a:solidFill>
                <a:ea typeface="Cambria" panose="02040503050406030204" pitchFamily="18" charset="0"/>
              </a:rPr>
              <a:t>+36%</a:t>
            </a:r>
            <a:endParaRPr lang="ru-RU" b="0" dirty="0">
              <a:solidFill>
                <a:schemeClr val="tx2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39191" y="3962893"/>
            <a:ext cx="6013901" cy="516861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25400" h="25400"/>
            <a:extrusionClr>
              <a:schemeClr val="bg1"/>
            </a:extrusionClr>
          </a:sp3d>
        </p:spPr>
        <p:txBody>
          <a:bodyPr wrap="square" lIns="107287" tIns="53643" rIns="107287" bIns="53643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39,2</a:t>
            </a:r>
            <a:r>
              <a:rPr lang="ru-RU" sz="14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ремонт, обновление материально-технической базы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обеспечение безопасности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учреждений культуры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39192" y="3395313"/>
            <a:ext cx="6013901" cy="516861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25400" h="25400"/>
            <a:extrusionClr>
              <a:schemeClr val="bg1"/>
            </a:extrusionClr>
          </a:sp3d>
        </p:spPr>
        <p:txBody>
          <a:bodyPr wrap="square" lIns="107287" tIns="53643" rIns="107287" bIns="53643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2 394 </a:t>
            </a:r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осваивают дополнительные образовательные программы в области искусств</a:t>
            </a:r>
            <a:endParaRPr lang="ru-RU" sz="14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158" y="0"/>
            <a:ext cx="48132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latin typeface="Cambria" panose="02040503050406030204" pitchFamily="18" charset="0"/>
              </a:rPr>
              <a:t>Культура и молодежная политика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44" y="4427462"/>
            <a:ext cx="2686050" cy="2028825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6321152" y="3577781"/>
            <a:ext cx="3422939" cy="643543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25400" h="25400"/>
            <a:extrusionClr>
              <a:schemeClr val="bg1"/>
            </a:extrusionClr>
          </a:sp3d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Проведен капитальный ремонт  МБУ ДО «Городская  детская музыкальная  школа «Классика»</a:t>
            </a:r>
            <a:endParaRPr lang="ru-RU" sz="1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152844" y="4581128"/>
            <a:ext cx="5880276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52843" y="4897086"/>
            <a:ext cx="3287989" cy="643543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25400" h="25400"/>
            <a:extrusionClr>
              <a:schemeClr val="bg1"/>
            </a:extrusionClr>
          </a:sp3d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 2021 году разработана  ведомственная целевая программа «Молодежь Архангельска» </a:t>
            </a:r>
            <a:endParaRPr lang="ru-RU" sz="1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630" y="4654179"/>
            <a:ext cx="2659528" cy="242907"/>
          </a:xfrm>
          <a:prstGeom prst="rect">
            <a:avLst/>
          </a:prstGeom>
        </p:spPr>
        <p:txBody>
          <a:bodyPr wrap="square" lIns="86825" tIns="43412" rIns="86825" bIns="43412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Молодежная политика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6246808" y="623939"/>
            <a:ext cx="1034" cy="604542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4245" y="5848086"/>
            <a:ext cx="2372875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молодежной политики приняли участие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чел.</a:t>
            </a:r>
            <a:r>
              <a:rPr lang="ru-RU" sz="1400" b="1" dirty="0" smtClean="0">
                <a:solidFill>
                  <a:srgbClr val="609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rb7.ru/system/images/image_links/586670/4560A2DE38281D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49" y="4759032"/>
            <a:ext cx="2529873" cy="189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4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6490617" y="2789517"/>
            <a:ext cx="3216828" cy="684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54810" y="1151410"/>
            <a:ext cx="3016834" cy="1099795"/>
          </a:xfrm>
          <a:prstGeom prst="roundRect">
            <a:avLst>
              <a:gd name="adj" fmla="val 5438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447" y="0"/>
            <a:ext cx="5148625" cy="477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latin typeface="Cambria" panose="02040503050406030204" pitchFamily="18" charset="0"/>
              </a:rPr>
              <a:t>Дорожное хозяйство и транспорт 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24809" y="1217572"/>
            <a:ext cx="2232248" cy="90021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Отремонтировано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35,2 тыс. кв. м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внутриквартальных и дворовых проездов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87468" y="2480972"/>
            <a:ext cx="2520280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2022 году: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2480" y="2837867"/>
            <a:ext cx="5899164" cy="383640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рамках реализации НП </a:t>
            </a:r>
            <a:r>
              <a:rPr lang="ru-RU" sz="1400" dirty="0">
                <a:solidFill>
                  <a:srgbClr val="DCAA44"/>
                </a:solidFill>
                <a:latin typeface="Times New Roman" panose="02020603050405020304" pitchFamily="18" charset="0"/>
              </a:rPr>
              <a:t>«БКАД»</a:t>
            </a:r>
            <a:r>
              <a:rPr lang="ru-RU" sz="1700" dirty="0">
                <a:solidFill>
                  <a:srgbClr val="DCAA44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планируется</a:t>
            </a: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провести ремонт на </a:t>
            </a: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r>
              <a:rPr 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объектах  протяженностью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12,8</a:t>
            </a:r>
            <a:r>
              <a:rPr 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км:</a:t>
            </a: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Маяковского от наб. Г. Седова до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дома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№66 по ул. Маяковского; </a:t>
            </a: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Вологодская от наб. Северной Двины до просп. Обводный канал;</a:t>
            </a: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Шабалина от просп. Обводный канал до ул. Воскресенская;</a:t>
            </a: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Садовая от просп. Ломоносова до проезд. </a:t>
            </a:r>
            <a:r>
              <a:rPr lang="ru-RU" sz="12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Приорова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дорога на пос. </a:t>
            </a:r>
            <a:r>
              <a:rPr lang="ru-RU" sz="12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Турдеевск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дороги в посёлке Гидролизного завода (ул. Менделеева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</a:p>
          <a:p>
            <a:pPr algn="l"/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Гидролизная, ул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Юности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, ул. Буденного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);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Красноармейская;</a:t>
            </a: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Серафимовича от наб. Северной Двины до просп. Обводный канал;</a:t>
            </a: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Смольный Буян от ул. Стрелковая до пр.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Ленинградский;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ремонт картами: двухслойное покрытие проезжей части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Первомайская от дома №32 до пр. Ленинградский;	</a:t>
            </a: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Рабочая от ул. Первомайская до ул. Касаткиной;	</a:t>
            </a:r>
          </a:p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наб. Георгия Седова от ул. </a:t>
            </a:r>
            <a:r>
              <a:rPr lang="ru-RU" sz="12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Кедрова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до ул. Челюскинцев. </a:t>
            </a:r>
            <a:endParaRPr lang="ru-RU" sz="12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Aft>
                <a:spcPts val="300"/>
              </a:spcAft>
            </a:pP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На ремонт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 проездов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к дворовым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территориям</a:t>
            </a: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2022 год предусмотрено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54,6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млн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рублей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93160" y="1200528"/>
            <a:ext cx="0" cy="5372649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830" y="620688"/>
            <a:ext cx="8637586" cy="267218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Реализация национального проекта </a:t>
            </a:r>
            <a:r>
              <a:rPr lang="ru-RU" dirty="0" smtClean="0">
                <a:solidFill>
                  <a:srgbClr val="DCAA44"/>
                </a:solidFill>
                <a:latin typeface="Times New Roman" panose="02020603050405020304" pitchFamily="18" charset="0"/>
              </a:rPr>
              <a:t>«Безопасные и качественные автомобильные дороги»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38" y="-146108"/>
            <a:ext cx="1248122" cy="1248122"/>
          </a:xfrm>
          <a:prstGeom prst="rect">
            <a:avLst/>
          </a:prstGeom>
        </p:spPr>
      </p:pic>
      <p:sp>
        <p:nvSpPr>
          <p:cNvPr id="76" name="Скругленный прямоугольник 75"/>
          <p:cNvSpPr/>
          <p:nvPr/>
        </p:nvSpPr>
        <p:spPr>
          <a:xfrm>
            <a:off x="74706" y="1132394"/>
            <a:ext cx="2945939" cy="1118811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1665" y="1124744"/>
            <a:ext cx="211503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ремонт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24,1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дорог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202,4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кв. м заасфальтированных территорий)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1375690"/>
            <a:ext cx="583977" cy="583977"/>
          </a:xfrm>
          <a:prstGeom prst="rect">
            <a:avLst/>
          </a:prstGeom>
        </p:spPr>
      </p:pic>
      <p:cxnSp>
        <p:nvCxnSpPr>
          <p:cNvPr id="99" name="Прямая соединительная линия 98"/>
          <p:cNvCxnSpPr/>
          <p:nvPr/>
        </p:nvCxnSpPr>
        <p:spPr>
          <a:xfrm flipV="1">
            <a:off x="108840" y="2356418"/>
            <a:ext cx="6091940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90879" y="3469831"/>
            <a:ext cx="30588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проведена научно-исследовательская работа по  разработке модели  организации  пассажирских перевозок наземным транспортом</a:t>
            </a:r>
            <a:endParaRPr lang="ru-RU" sz="1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DE8F7B27-E3BB-4275-8AAF-43D5C7C98D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72" y="4634646"/>
            <a:ext cx="2708232" cy="203824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6468180" y="2044116"/>
            <a:ext cx="3239265" cy="684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43443" y="2143502"/>
            <a:ext cx="2590002" cy="49446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2021 году </a:t>
            </a:r>
            <a:r>
              <a:rPr lang="ru-RU" sz="14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перевезено</a:t>
            </a: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33,0 </a:t>
            </a: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млн. пассажиров </a:t>
            </a:r>
            <a:endPara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0787" y="2814875"/>
            <a:ext cx="2084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По транспортной карте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«Льготная»</a:t>
            </a:r>
            <a:r>
              <a:rPr lang="ru-RU" sz="1400" dirty="0"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</a:rPr>
              <a:t>совершено </a:t>
            </a:r>
            <a:r>
              <a:rPr lang="ru-RU" sz="1400" dirty="0">
                <a:latin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2 084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тыс.</a:t>
            </a:r>
            <a:r>
              <a:rPr lang="ru-RU" sz="1400" dirty="0">
                <a:latin typeface="Times New Roman" panose="02020603050405020304" pitchFamily="18" charset="0"/>
              </a:rPr>
              <a:t> поездок</a:t>
            </a:r>
          </a:p>
        </p:txBody>
      </p:sp>
      <p:pic>
        <p:nvPicPr>
          <p:cNvPr id="1026" name="Picture 2" descr="Машины, Автомобили, Дорога, Улица, Движение, Горо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379" y="2129406"/>
            <a:ext cx="587410" cy="50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6464980" y="1121048"/>
            <a:ext cx="3259009" cy="82366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96195" y="1110791"/>
            <a:ext cx="2510252" cy="48522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Маршрутная сеть </a:t>
            </a: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маршрутов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6575435" y="1469011"/>
            <a:ext cx="115444" cy="284330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73862" y="1529964"/>
            <a:ext cx="2167571" cy="44675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маршрута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сравнении </a:t>
            </a:r>
            <a:r>
              <a:rPr lang="en-US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 2020 годом</a:t>
            </a:r>
            <a:endParaRPr lang="ru-RU" sz="1200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13" y="1196108"/>
            <a:ext cx="673542" cy="67354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89" y="1301553"/>
            <a:ext cx="669266" cy="66926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3469831"/>
            <a:ext cx="1466946" cy="119082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golosstepi.ru/wp-content/uploads/2021/06/%D0%A2%D1%80%D0%B0%D0%BD%D1%81%D0%BF%D0%BE%D1%80%D1%82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379" y="2826832"/>
            <a:ext cx="612416" cy="6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25" y="5434884"/>
            <a:ext cx="1245430" cy="124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8851" y="7937"/>
            <a:ext cx="4719895" cy="457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latin typeface="Cambria" panose="02040503050406030204" pitchFamily="18" charset="0"/>
              </a:rPr>
              <a:t>Городское хозяйство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474230" y="820483"/>
            <a:ext cx="0" cy="2564085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61460" y="3470319"/>
            <a:ext cx="9788084" cy="21728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-15554" y="743596"/>
            <a:ext cx="1785167" cy="26003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Уличное освещение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3826967" y="3526816"/>
            <a:ext cx="0" cy="3142544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12840" y="3763341"/>
            <a:ext cx="3222985" cy="22310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434414" y="2057197"/>
            <a:ext cx="1521320" cy="112181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Завершено строительство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новой водоочистной станции 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на о. </a:t>
            </a:r>
            <a:r>
              <a:rPr lang="ru-RU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Кего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5" name="TextBox 100"/>
          <p:cNvSpPr txBox="1"/>
          <p:nvPr/>
        </p:nvSpPr>
        <p:spPr>
          <a:xfrm>
            <a:off x="92727" y="4325969"/>
            <a:ext cx="1979953" cy="82634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в эксплуатацию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котельная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поселке ЛДК -4</a:t>
            </a:r>
            <a:endParaRPr lang="ru-RU" sz="1400" b="1" dirty="0" smtClean="0">
              <a:solidFill>
                <a:srgbClr val="30C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56857" y="3504056"/>
            <a:ext cx="6159458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Территориальные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общественные  объединения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3893008" y="3842720"/>
            <a:ext cx="1780071" cy="596086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</a:rPr>
              <a:t> </a:t>
            </a:r>
          </a:p>
          <a:p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93008" y="3868955"/>
            <a:ext cx="1780072" cy="506258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Зарегистрировано</a:t>
            </a:r>
            <a:r>
              <a:rPr lang="ru-RU" dirty="0" smtClean="0">
                <a:solidFill>
                  <a:srgbClr val="3399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ТОС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445641" y="3681224"/>
            <a:ext cx="4359259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Финансирование проектов ТОС 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2021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году - 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4 057,4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руб.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42" y="5357554"/>
            <a:ext cx="2448272" cy="26003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Обращение с ТКО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460" y="1244000"/>
            <a:ext cx="2949698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З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аменено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2 000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светильников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939" y="1695912"/>
            <a:ext cx="3412475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О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существлен   монтаж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100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новых опор линий  освещения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05812" y="5672518"/>
            <a:ext cx="2591004" cy="92483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2021 году установлено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763 </a:t>
            </a: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пластиковых   контейнера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72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металлических контейнера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бункеров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101356" y="5356584"/>
            <a:ext cx="3307145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00092" y="672492"/>
            <a:ext cx="6021353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В рамках концессионного соглашения ООО «РВК-Архангельск»: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3893008" y="4577902"/>
            <a:ext cx="1665393" cy="2133362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</a:p>
          <a:p>
            <a:endParaRPr lang="ru-RU" sz="1300" dirty="0">
              <a:latin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893008" y="4577902"/>
            <a:ext cx="1597221" cy="112181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2021 году </a:t>
            </a:r>
          </a:p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реализовано</a:t>
            </a:r>
            <a:r>
              <a:rPr lang="ru-RU" b="0" dirty="0" smtClean="0">
                <a:solidFill>
                  <a:srgbClr val="3399FF"/>
                </a:solidFill>
                <a:latin typeface="Times New Roman" panose="02020603050405020304" pitchFamily="18" charset="0"/>
              </a:rPr>
              <a:t> </a:t>
            </a:r>
            <a:endParaRPr lang="en-US" b="0" dirty="0" smtClean="0">
              <a:solidFill>
                <a:srgbClr val="3399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социально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значимых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проектов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44536" y="5805264"/>
            <a:ext cx="1656536" cy="88790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 5 лет реализовано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проектов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6" name="Picture 2" descr="C:\Users\VoevodkinaAV\Downloads\rubb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5" y="5602421"/>
            <a:ext cx="373781" cy="3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1939" y="2843582"/>
            <a:ext cx="3201569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17,8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км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силовых кабельных  сетей отремонтировано собственниками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7142" y="2192447"/>
            <a:ext cx="3582812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Выполнено строительство  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4-х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линий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наружного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освещения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740524" y="717974"/>
            <a:ext cx="1718534" cy="432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06543" y="748712"/>
            <a:ext cx="1633801" cy="43239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Процент горения светильников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71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%</a:t>
            </a:r>
          </a:p>
        </p:txBody>
      </p:sp>
      <p:pic>
        <p:nvPicPr>
          <p:cNvPr id="1026" name="Picture 2" descr="C:\Users\VoevodkinaAV\Downloads\street-la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4" y="733530"/>
            <a:ext cx="420584" cy="3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01356" y="3745627"/>
            <a:ext cx="3278337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 капитальный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ремонт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11,34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км тепловых сетей </a:t>
            </a:r>
          </a:p>
        </p:txBody>
      </p:sp>
      <p:cxnSp>
        <p:nvCxnSpPr>
          <p:cNvPr id="116" name="Прямая соединительная линия 115"/>
          <p:cNvCxnSpPr>
            <a:stCxn id="124" idx="1"/>
          </p:cNvCxnSpPr>
          <p:nvPr/>
        </p:nvCxnSpPr>
        <p:spPr>
          <a:xfrm>
            <a:off x="6709286" y="1067248"/>
            <a:ext cx="0" cy="2181928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546238" y="954372"/>
            <a:ext cx="1118730" cy="23541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2021 году: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6586" y="1198878"/>
            <a:ext cx="3068314" cy="206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насосного  оборудования и запорно-регулирующей арматуры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водонасосных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канализационных станциях;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 водопровода от ул. Гагарина вдоль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Талажского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шоссе до ВНС № 91;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участка  канализации  от КНС -10  ул. Чкалова, 25, стр. 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709286" y="949540"/>
            <a:ext cx="2450651" cy="23541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Выполнено: </a:t>
            </a:r>
          </a:p>
        </p:txBody>
      </p:sp>
      <p:pic>
        <p:nvPicPr>
          <p:cNvPr id="2052" name="Picture 4" descr="C:\Users\VoevodkinaAV\Downloads\pipe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670" y="2830503"/>
            <a:ext cx="433556" cy="4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oevodkinaAV\Downloads\searc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23" y="5999252"/>
            <a:ext cx="519139" cy="5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 descr="C:\Users\ChemakinaNS\Desktop\ТОС 2021-2022\Фотографии по проектам 2021\Предмостный - Все лучшее-детям\IMG_20210903_0819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77" y="4149080"/>
            <a:ext cx="1803219" cy="130845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57" name="Рисунок 5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22" y="4143248"/>
            <a:ext cx="1800906" cy="121430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58" name="Рисунок 57" descr="C:\Users\ChemakinaNS\Desktop\ТОС 2021 год\Фотографии по проектам\23 лз- Социальный офис для жителей\столы и стулья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77" y="5505835"/>
            <a:ext cx="1803219" cy="1235533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65" name="Рисунок 64" descr="C:\Users\ChemakinaNS\Desktop\ТОС 2021-2022\Фотографии по проектам 2021\Кемский - ровная дорога\image-28-05-21-09-32-2.jpe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22" y="5446732"/>
            <a:ext cx="1800906" cy="129463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66" name="Рисунок 65" descr="C:\Users\TomilovaNV\Desktop\IMG-20211201-WA0005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1"/>
          <a:stretch/>
        </p:blipFill>
        <p:spPr bwMode="auto">
          <a:xfrm>
            <a:off x="2116550" y="4310720"/>
            <a:ext cx="1444498" cy="952464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s://thumbs.dreamstime.com/b/%D1%80%D0%B0%D0%B1%D0%BE%D1%82%D0%BD%D0%B8%D0%BA-%D0%BC%D0%B0%D1%81%D0%BB%D0%B0-1968725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5" y="3642761"/>
            <a:ext cx="779337" cy="5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Скругленный прямоугольник 67"/>
          <p:cNvSpPr/>
          <p:nvPr/>
        </p:nvSpPr>
        <p:spPr>
          <a:xfrm>
            <a:off x="3561048" y="1214129"/>
            <a:ext cx="3061404" cy="481783"/>
          </a:xfrm>
          <a:prstGeom prst="roundRect">
            <a:avLst>
              <a:gd name="adj" fmla="val 4623"/>
            </a:avLst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wrap="square" lIns="77925" tIns="38963" rIns="77925" bIns="3896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ООО «РВК – Архангельск» выполнено работ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626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руб.</a:t>
            </a:r>
            <a:endParaRPr lang="ru-RU" sz="14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34" y="2042737"/>
            <a:ext cx="1672398" cy="1206439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85" name="TextBox 84"/>
          <p:cNvSpPr txBox="1"/>
          <p:nvPr/>
        </p:nvSpPr>
        <p:spPr>
          <a:xfrm>
            <a:off x="157204" y="3517561"/>
            <a:ext cx="1521320" cy="26003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Теплоснабжение</a:t>
            </a:r>
          </a:p>
        </p:txBody>
      </p:sp>
      <p:sp>
        <p:nvSpPr>
          <p:cNvPr id="5" name="AutoShape 4" descr="https://ethm.ru/images/17_18/084527_141939992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ethm.ru/images/17_18/084527_141939992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thm.ru/images/17_18/084527_141939992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88.img.avito.st/image/1/CY__7LaxpWbJWydr4cB6ogxPpWJDTa9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99" y="1995792"/>
            <a:ext cx="569701" cy="8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/>
          <p:cNvSpPr/>
          <p:nvPr/>
        </p:nvSpPr>
        <p:spPr>
          <a:xfrm>
            <a:off x="95671" y="4841040"/>
            <a:ext cx="4838722" cy="646253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197982" y="668091"/>
            <a:ext cx="4572084" cy="1392757"/>
          </a:xfrm>
          <a:prstGeom prst="roundRect">
            <a:avLst>
              <a:gd name="adj" fmla="val 4315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184951" y="5657792"/>
            <a:ext cx="4579970" cy="468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37449736"/>
              </p:ext>
            </p:extLst>
          </p:nvPr>
        </p:nvGraphicFramePr>
        <p:xfrm>
          <a:off x="162008" y="999785"/>
          <a:ext cx="385969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15802" y="27715"/>
            <a:ext cx="6436918" cy="376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Cambria" panose="02040503050406030204" pitchFamily="18" charset="0"/>
              </a:rPr>
              <a:t>Формирование комфортной городской среды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647" y="573940"/>
            <a:ext cx="4740786" cy="5493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Объем финансового обеспечения  работ по  благоустройству дворовых и общественных территорий  222,9 млн. руб.: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65141" y="2801888"/>
            <a:ext cx="4959867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08079" y="2807305"/>
            <a:ext cx="1701750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b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ул. Химиков в районе МАУ «ФСК им. А.Ф. </a:t>
            </a:r>
            <a:r>
              <a:rPr lang="ru-RU" sz="10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Личутина</a:t>
            </a: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26113" y="4153151"/>
            <a:ext cx="1795886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ул. Воскресенской  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19073" y="4121141"/>
            <a:ext cx="1795887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ул.  23 Гвардейской  </a:t>
            </a:r>
          </a:p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дивизии</a:t>
            </a:r>
          </a:p>
          <a:p>
            <a:pPr>
              <a:lnSpc>
                <a:spcPct val="80000"/>
              </a:lnSpc>
            </a:pPr>
            <a:endParaRPr lang="ru-RU" sz="10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37160" y="5282981"/>
            <a:ext cx="1812130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ул. Ленинская, 16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45274" y="2830322"/>
            <a:ext cx="1795886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 пр. Никольскому, д.24</a:t>
            </a:r>
          </a:p>
          <a:p>
            <a:pPr>
              <a:lnSpc>
                <a:spcPct val="80000"/>
              </a:lnSpc>
            </a:pP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</a:t>
            </a: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здания МКОУ СШ № 41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20231" y="2830322"/>
            <a:ext cx="1795886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 Ломоносовского ДК</a:t>
            </a:r>
          </a:p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 ул. Никитова,1)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97016" y="4139653"/>
            <a:ext cx="1723877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районе АГКЦ 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5103742" y="807820"/>
            <a:ext cx="8674" cy="615017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200798" y="720099"/>
            <a:ext cx="456926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</a:rPr>
              <a:t>2021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году </a:t>
            </a:r>
            <a:r>
              <a:rPr lang="ru-RU" sz="1400" dirty="0" smtClean="0">
                <a:latin typeface="Times New Roman" panose="02020603050405020304" pitchFamily="18" charset="0"/>
              </a:rPr>
              <a:t>в рамках программы «Формирование комфортной  городской среды» завершены </a:t>
            </a:r>
            <a:r>
              <a:rPr lang="ru-RU" sz="1400" dirty="0">
                <a:latin typeface="Times New Roman" panose="02020603050405020304" pitchFamily="18" charset="0"/>
              </a:rPr>
              <a:t>работы по благоустройству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9 </a:t>
            </a:r>
            <a:r>
              <a:rPr lang="ru-RU" sz="1400" b="1" dirty="0" smtClean="0">
                <a:latin typeface="Times New Roman" panose="02020603050405020304" pitchFamily="18" charset="0"/>
              </a:rPr>
              <a:t>общественных территорий</a:t>
            </a:r>
            <a:r>
              <a:rPr lang="ru-RU" sz="1400" dirty="0" smtClean="0">
                <a:latin typeface="Times New Roman" panose="02020603050405020304" pitchFamily="18" charset="0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</a:rPr>
              <a:t>счет внебюджетных источников  выполнено благоустройство  </a:t>
            </a:r>
            <a:r>
              <a:rPr lang="ru-RU" sz="1400" dirty="0" smtClean="0">
                <a:latin typeface="Times New Roman" panose="02020603050405020304" pitchFamily="18" charset="0"/>
              </a:rPr>
              <a:t>пр</a:t>
            </a:r>
            <a:r>
              <a:rPr lang="ru-RU" sz="1400" dirty="0">
                <a:latin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</a:rPr>
              <a:t>Чумбарова-Лучинского</a:t>
            </a:r>
            <a:r>
              <a:rPr lang="ru-RU" sz="1400" dirty="0" smtClean="0">
                <a:latin typeface="Times New Roman" panose="02020603050405020304" pitchFamily="18" charset="0"/>
              </a:rPr>
              <a:t>, 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ул</a:t>
            </a:r>
            <a:r>
              <a:rPr lang="ru-RU" sz="1400" dirty="0">
                <a:latin typeface="Times New Roman" panose="02020603050405020304" pitchFamily="18" charset="0"/>
              </a:rPr>
              <a:t>. Воскресенской от маг. «Астра» до маг. «Богатырь</a:t>
            </a:r>
            <a:r>
              <a:rPr lang="ru-RU" sz="1400" dirty="0" smtClean="0">
                <a:latin typeface="Times New Roman" panose="02020603050405020304" pitchFamily="18" charset="0"/>
              </a:rPr>
              <a:t>» и сквера у </a:t>
            </a:r>
            <a:r>
              <a:rPr lang="ru-RU" sz="1400" dirty="0" err="1" smtClean="0">
                <a:latin typeface="Times New Roman" panose="02020603050405020304" pitchFamily="18" charset="0"/>
              </a:rPr>
              <a:t>Цигломенского</a:t>
            </a:r>
            <a:r>
              <a:rPr lang="ru-RU" sz="1400" dirty="0" smtClean="0">
                <a:latin typeface="Times New Roman" panose="02020603050405020304" pitchFamily="18" charset="0"/>
              </a:rPr>
              <a:t> КЦ </a:t>
            </a:r>
            <a:endParaRPr lang="ru-RU" sz="1400" dirty="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sz="14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37160" y="5644587"/>
            <a:ext cx="460323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</a:rPr>
              <a:t>2021 </a:t>
            </a:r>
            <a:r>
              <a:rPr lang="ru-RU" sz="1400" dirty="0">
                <a:latin typeface="Times New Roman" panose="02020603050405020304" pitchFamily="18" charset="0"/>
              </a:rPr>
              <a:t>году завершены работы по благоустройству </a:t>
            </a:r>
            <a:endParaRPr lang="ru-RU" sz="1400" dirty="0" smtClean="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</a:rPr>
              <a:t>дворовых территорий </a:t>
            </a:r>
            <a:r>
              <a:rPr lang="ru-RU" sz="1400" dirty="0">
                <a:latin typeface="Times New Roman" panose="02020603050405020304" pitchFamily="18" charset="0"/>
              </a:rPr>
              <a:t>многоквартирных жилых домов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0" y="4841039"/>
            <a:ext cx="5035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2022 </a:t>
            </a:r>
            <a:r>
              <a:rPr lang="ru-RU" sz="1400" b="1" dirty="0" smtClean="0">
                <a:latin typeface="Times New Roman" panose="02020603050405020304" pitchFamily="18" charset="0"/>
              </a:rPr>
              <a:t>году</a:t>
            </a:r>
            <a:r>
              <a:rPr lang="ru-RU" sz="1400" dirty="0" smtClean="0">
                <a:latin typeface="Times New Roman" panose="02020603050405020304" pitchFamily="18" charset="0"/>
              </a:rPr>
              <a:t>  на благоустройство  дворовых территорий  запланировано  порядка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7,0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</a:rPr>
              <a:t>млн. руб., на благоустройство общественных территорий предусмотрено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99,9</a:t>
            </a:r>
            <a:r>
              <a:rPr lang="ru-RU" sz="1400" dirty="0" smtClean="0">
                <a:latin typeface="Times New Roman" panose="02020603050405020304" pitchFamily="18" charset="0"/>
              </a:rPr>
              <a:t>  млн. руб.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C:\Users\VoevodkinaAV\Downloads\h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68" y="1449365"/>
            <a:ext cx="729859" cy="7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VoevodkinaAV\Downloads\Жилье_среда_лого_цвет_на_бел_ле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599" y="-182581"/>
            <a:ext cx="990401" cy="99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83" y="2060848"/>
            <a:ext cx="1392244" cy="711754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60" name="Рисунок 5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80" y="2095551"/>
            <a:ext cx="1359247" cy="711754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61" name="Рисунок 6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16" y="2060848"/>
            <a:ext cx="1281730" cy="682885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62" name="Рисунок 6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26" y="3387429"/>
            <a:ext cx="1373358" cy="752224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63" name="Рисунок 6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19" y="3406230"/>
            <a:ext cx="1373394" cy="733423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64" name="Рисунок 6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999" y="3387428"/>
            <a:ext cx="1271028" cy="731481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65" name="Рисунок 6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83" y="4556870"/>
            <a:ext cx="1320767" cy="758353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66" name="Рисунок 6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40" y="6186377"/>
            <a:ext cx="1325904" cy="633114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67" name="Рисунок 6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19" y="6186377"/>
            <a:ext cx="1265427" cy="622176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83" name="Рисунок 82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586" y="6166642"/>
            <a:ext cx="1256730" cy="630544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88" name="Скругленный прямоугольник 87"/>
          <p:cNvSpPr/>
          <p:nvPr/>
        </p:nvSpPr>
        <p:spPr>
          <a:xfrm>
            <a:off x="84647" y="2902291"/>
            <a:ext cx="1772009" cy="1508912"/>
          </a:xfrm>
          <a:prstGeom prst="roundRect">
            <a:avLst>
              <a:gd name="adj" fmla="val 2895"/>
            </a:avLst>
          </a:prstGeom>
          <a:noFill/>
          <a:ln w="6350"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Закуплено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92</a:t>
            </a:r>
            <a:r>
              <a:rPr 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единицы  специализированной  коммунальной техники на сумму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102 </a:t>
            </a:r>
            <a:r>
              <a:rPr 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4" descr="https://www.arhcity.ru/data/0/160921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2923186"/>
            <a:ext cx="2841239" cy="1714944"/>
          </a:xfrm>
          <a:prstGeom prst="rect">
            <a:avLst/>
          </a:prstGeom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Прямая соединительная линия 89"/>
          <p:cNvCxnSpPr/>
          <p:nvPr/>
        </p:nvCxnSpPr>
        <p:spPr>
          <a:xfrm flipV="1">
            <a:off x="75197" y="4763445"/>
            <a:ext cx="4959867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trk7.ru/upload/iblock/6d4/6d434a69f2f79fa71a558449e8e01db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5678613"/>
            <a:ext cx="1491695" cy="1021543"/>
          </a:xfrm>
          <a:prstGeom prst="rect">
            <a:avLst/>
          </a:prstGeom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atic.moydom.ru/st3/zwvjzwr0/1644833987620a2cc3968db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35" y="5655456"/>
            <a:ext cx="1477601" cy="1044700"/>
          </a:xfrm>
          <a:prstGeom prst="rect">
            <a:avLst/>
          </a:prstGeom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arhcity.ru/data/0/301214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50" y="4574889"/>
            <a:ext cx="1301334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782210" y="5372638"/>
            <a:ext cx="1544396" cy="21079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Площадь Мира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17315" y="5372637"/>
            <a:ext cx="1544396" cy="21079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Наб. Северной Двины</a:t>
            </a:r>
          </a:p>
        </p:txBody>
      </p:sp>
      <p:pic>
        <p:nvPicPr>
          <p:cNvPr id="2" name="Picture 2" descr="http://post.arhcity.ru/get_file.asp?fid=1710&amp;xf=a8b97fd3-fb52-4ea1-862b-9ac51acb1d5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95" y="4633838"/>
            <a:ext cx="1235003" cy="6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7914437" y="4941336"/>
            <a:ext cx="1858331" cy="1512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251942" y="980728"/>
            <a:ext cx="3149330" cy="1008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670" y="88660"/>
            <a:ext cx="3111021" cy="30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Cambria" panose="02040503050406030204" pitchFamily="18" charset="0"/>
              </a:rPr>
              <a:t>Работа с гражданами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88" y="3976825"/>
            <a:ext cx="3787684" cy="432392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территории ГО «Город Архангельск» действуют: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6319" y="4651735"/>
            <a:ext cx="3154864" cy="6047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Общественный совет </a:t>
            </a:r>
          </a:p>
          <a:p>
            <a:pPr>
              <a:lnSpc>
                <a:spcPct val="80000"/>
              </a:lnSpc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при Главе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городского округа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«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Город Архангельск»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505" y="5533440"/>
            <a:ext cx="3024336" cy="94945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8 общественных советов 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 Администрациях </a:t>
            </a: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т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ерриториальных округов 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городского округа 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«Город Архангельск»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160912" y="664439"/>
            <a:ext cx="0" cy="5971616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14692" y="3181257"/>
            <a:ext cx="4190236" cy="610902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2021 году: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личных приемах  рассмотрено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252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обращения</a:t>
            </a:r>
            <a:endParaRPr lang="ru-RU" sz="1400" dirty="0">
              <a:solidFill>
                <a:srgbClr val="09AD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51942" y="1007850"/>
            <a:ext cx="3221338" cy="887901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2021 году предоставлялись:</a:t>
            </a:r>
          </a:p>
          <a:p>
            <a:pPr algn="l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видов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муниципальных услуг</a:t>
            </a:r>
          </a:p>
          <a:p>
            <a:pPr algn="l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вида 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осударственных услуг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26691" y="4428480"/>
            <a:ext cx="3768506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2021 году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гражданами подано: 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60912" y="4828332"/>
            <a:ext cx="851515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3 339</a:t>
            </a:r>
          </a:p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заявлений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52999" y="4901446"/>
            <a:ext cx="3114143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зачисление детей в детские сады 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77763" y="5278717"/>
            <a:ext cx="877163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6 503</a:t>
            </a:r>
          </a:p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заявления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52999" y="5372754"/>
            <a:ext cx="2988467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 отдыха детей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160912" y="5729102"/>
            <a:ext cx="851516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857</a:t>
            </a:r>
          </a:p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заявлений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53000" y="5802216"/>
            <a:ext cx="2988466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планировка жилых помещений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60912" y="6179489"/>
            <a:ext cx="851516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1 770</a:t>
            </a:r>
          </a:p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заявлений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52999" y="6252603"/>
            <a:ext cx="2988467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раво производства земляных работ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804299"/>
            <a:ext cx="3062227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обращений граждан, ед.</a:t>
            </a:r>
          </a:p>
        </p:txBody>
      </p:sp>
      <p:graphicFrame>
        <p:nvGraphicFramePr>
          <p:cNvPr id="5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507666"/>
              </p:ext>
            </p:extLst>
          </p:nvPr>
        </p:nvGraphicFramePr>
        <p:xfrm>
          <a:off x="61144" y="1076648"/>
          <a:ext cx="2576736" cy="206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2553713" y="2060960"/>
            <a:ext cx="1391175" cy="1008000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3713" y="2107528"/>
            <a:ext cx="1391176" cy="998701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электронном 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виде поступило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000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обращении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раждан 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114692" y="3789040"/>
            <a:ext cx="3935354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088904" y="2273430"/>
            <a:ext cx="2659528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предоставленных муниципальных услуг, ед.</a:t>
            </a:r>
          </a:p>
        </p:txBody>
      </p:sp>
      <p:graphicFrame>
        <p:nvGraphicFramePr>
          <p:cNvPr id="7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374743"/>
              </p:ext>
            </p:extLst>
          </p:nvPr>
        </p:nvGraphicFramePr>
        <p:xfrm>
          <a:off x="4251942" y="2513912"/>
          <a:ext cx="2592288" cy="184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113240" y="2273430"/>
            <a:ext cx="2659528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предоставленных государственных услуг, ед.</a:t>
            </a:r>
          </a:p>
        </p:txBody>
      </p:sp>
      <p:graphicFrame>
        <p:nvGraphicFramePr>
          <p:cNvPr id="7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931084"/>
              </p:ext>
            </p:extLst>
          </p:nvPr>
        </p:nvGraphicFramePr>
        <p:xfrm>
          <a:off x="7176497" y="2361793"/>
          <a:ext cx="2664296" cy="200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5" name="Прямоугольник 84"/>
          <p:cNvSpPr/>
          <p:nvPr/>
        </p:nvSpPr>
        <p:spPr>
          <a:xfrm>
            <a:off x="7914436" y="4958568"/>
            <a:ext cx="1452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 услуг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переведено в электронный вид</a:t>
            </a:r>
            <a:endParaRPr lang="ru-RU" sz="2800" dirty="0">
              <a:latin typeface="Times New Roman" panose="02020603050405020304" pitchFamily="18" charset="0"/>
            </a:endParaRPr>
          </a:p>
        </p:txBody>
      </p:sp>
      <p:pic>
        <p:nvPicPr>
          <p:cNvPr id="2" name="Picture 2" descr="C:\Users\VoevodkinaAV\Downloads\population-sy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08" y="1192213"/>
            <a:ext cx="652783" cy="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VoevodkinaAV\Downloads\call-center-ag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50" y="2333199"/>
            <a:ext cx="468090" cy="4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VoevodkinaAV\Downloads\counsel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951" y="5802216"/>
            <a:ext cx="618388" cy="6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r="11864" b="16002"/>
          <a:stretch/>
        </p:blipFill>
        <p:spPr bwMode="auto">
          <a:xfrm>
            <a:off x="7500172" y="782079"/>
            <a:ext cx="2272596" cy="130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VoevodkinaAV\Downloads\culture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43" y="5503940"/>
            <a:ext cx="856300" cy="8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2743085" y="4536112"/>
            <a:ext cx="1361311" cy="836642"/>
          </a:xfrm>
          <a:prstGeom prst="roundRect">
            <a:avLst>
              <a:gd name="adj" fmla="val 4623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43085" y="4622595"/>
            <a:ext cx="1361311" cy="678613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2021 году</a:t>
            </a:r>
          </a:p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проведено 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заседаний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88660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8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496484" y="0"/>
            <a:ext cx="3232380" cy="426327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latin typeface="Cambria" panose="02040503050406030204" pitchFamily="18" charset="0"/>
              </a:rPr>
              <a:t>Городской бюджет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>
            <a:off x="7320414" y="646838"/>
            <a:ext cx="8850" cy="425004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7320414" y="601921"/>
            <a:ext cx="2457122" cy="1242072"/>
          </a:xfrm>
          <a:prstGeom prst="rect">
            <a:avLst/>
          </a:prstGeom>
          <a:noFill/>
        </p:spPr>
        <p:txBody>
          <a:bodyPr wrap="square" lIns="77917" tIns="38958" rIns="77917" bIns="38958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700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Реализация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lvl="0" algn="ctr">
              <a:lnSpc>
                <a:spcPct val="7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устойчивости городского бюджета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2021-2023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годы </a:t>
            </a: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7416761" y="2556977"/>
            <a:ext cx="2311174" cy="1878162"/>
          </a:xfrm>
          <a:prstGeom prst="roundRect">
            <a:avLst>
              <a:gd name="adj" fmla="val 1488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473280" y="2610548"/>
            <a:ext cx="2254653" cy="1808832"/>
          </a:xfrm>
          <a:prstGeom prst="roundRect">
            <a:avLst/>
          </a:prstGeom>
          <a:noFill/>
          <a:ln>
            <a:noFill/>
          </a:ln>
        </p:spPr>
        <p:txBody>
          <a:bodyPr wrap="square" lIns="107287" tIns="53643" rIns="107287" bIns="53643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Бюджетный эффект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первый год реализации</a:t>
            </a:r>
          </a:p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&gt;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422,0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млн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17" name="Стрелка вправо 116"/>
          <p:cNvSpPr/>
          <p:nvPr/>
        </p:nvSpPr>
        <p:spPr>
          <a:xfrm rot="5400000">
            <a:off x="8192919" y="2074436"/>
            <a:ext cx="654635" cy="220449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graphicFrame>
        <p:nvGraphicFramePr>
          <p:cNvPr id="84" name="Схема 83"/>
          <p:cNvGraphicFramePr/>
          <p:nvPr>
            <p:extLst>
              <p:ext uri="{D42A27DB-BD31-4B8C-83A1-F6EECF244321}">
                <p14:modId xmlns:p14="http://schemas.microsoft.com/office/powerpoint/2010/main" val="762756796"/>
              </p:ext>
            </p:extLst>
          </p:nvPr>
        </p:nvGraphicFramePr>
        <p:xfrm>
          <a:off x="1607925" y="2400762"/>
          <a:ext cx="4353496" cy="3116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4" name="Скругленный прямоугольник 93"/>
          <p:cNvSpPr/>
          <p:nvPr/>
        </p:nvSpPr>
        <p:spPr>
          <a:xfrm>
            <a:off x="771376" y="3695033"/>
            <a:ext cx="1001130" cy="432048"/>
          </a:xfrm>
          <a:prstGeom prst="roundRect">
            <a:avLst>
              <a:gd name="adj" fmla="val 6746"/>
            </a:avLst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5" name="Прямоугольник с двумя скругленными соседними углами 94"/>
          <p:cNvSpPr/>
          <p:nvPr/>
        </p:nvSpPr>
        <p:spPr>
          <a:xfrm>
            <a:off x="844272" y="3670458"/>
            <a:ext cx="913323" cy="216000"/>
          </a:xfrm>
          <a:prstGeom prst="round2Same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Прямоугольник с двумя скругленными соседними углами 95"/>
          <p:cNvSpPr/>
          <p:nvPr/>
        </p:nvSpPr>
        <p:spPr>
          <a:xfrm>
            <a:off x="867528" y="2474471"/>
            <a:ext cx="911052" cy="197551"/>
          </a:xfrm>
          <a:prstGeom prst="round2Same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1778580" y="2690471"/>
            <a:ext cx="775992" cy="542782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1771121" y="3799612"/>
            <a:ext cx="445575" cy="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2879260" y="2221691"/>
            <a:ext cx="12393" cy="804601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endCxn id="169" idx="2"/>
          </p:cNvCxnSpPr>
          <p:nvPr/>
        </p:nvCxnSpPr>
        <p:spPr>
          <a:xfrm flipV="1">
            <a:off x="5143222" y="2557057"/>
            <a:ext cx="1370296" cy="750441"/>
          </a:xfrm>
          <a:prstGeom prst="lin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endCxn id="148" idx="2"/>
          </p:cNvCxnSpPr>
          <p:nvPr/>
        </p:nvCxnSpPr>
        <p:spPr>
          <a:xfrm flipV="1">
            <a:off x="4559539" y="2188942"/>
            <a:ext cx="238291" cy="777222"/>
          </a:xfrm>
          <a:prstGeom prst="lin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endCxn id="151" idx="2"/>
          </p:cNvCxnSpPr>
          <p:nvPr/>
        </p:nvCxnSpPr>
        <p:spPr>
          <a:xfrm flipV="1">
            <a:off x="5313038" y="3577187"/>
            <a:ext cx="473904" cy="77704"/>
          </a:xfrm>
          <a:prstGeom prst="lin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с двумя скругленными соседними углами 117"/>
          <p:cNvSpPr/>
          <p:nvPr/>
        </p:nvSpPr>
        <p:spPr>
          <a:xfrm>
            <a:off x="1482257" y="4326239"/>
            <a:ext cx="980610" cy="232773"/>
          </a:xfrm>
          <a:prstGeom prst="round2Same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1461737" y="4347373"/>
            <a:ext cx="1001130" cy="432048"/>
          </a:xfrm>
          <a:prstGeom prst="roundRect">
            <a:avLst>
              <a:gd name="adj" fmla="val 6746"/>
            </a:avLst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5119319" y="4213627"/>
            <a:ext cx="1164602" cy="518847"/>
            <a:chOff x="6135131" y="2901816"/>
            <a:chExt cx="1164602" cy="518847"/>
          </a:xfrm>
        </p:grpSpPr>
        <p:sp>
          <p:nvSpPr>
            <p:cNvPr id="124" name="Прямоугольник с двумя скругленными соседними углами 123"/>
            <p:cNvSpPr/>
            <p:nvPr/>
          </p:nvSpPr>
          <p:spPr>
            <a:xfrm>
              <a:off x="6154313" y="2991589"/>
              <a:ext cx="980610" cy="201984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6166779" y="2991589"/>
              <a:ext cx="968144" cy="403969"/>
            </a:xfrm>
            <a:prstGeom prst="roundRect">
              <a:avLst>
                <a:gd name="adj" fmla="val 5093"/>
              </a:avLst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135131" y="2901816"/>
              <a:ext cx="1164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1F497D">
                      <a:lumMod val="50000"/>
                    </a:srgb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ru-RU" sz="1600" b="1" dirty="0" smtClean="0">
                  <a:solidFill>
                    <a:srgbClr val="1F497D">
                      <a:lumMod val="50000"/>
                    </a:srgb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1 049,2</a:t>
              </a:r>
              <a:endParaRPr lang="ru-RU" sz="16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159034" y="3082109"/>
              <a:ext cx="1034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0B6F6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ru-RU" sz="1600" b="1" dirty="0" smtClean="0">
                  <a:solidFill>
                    <a:srgbClr val="00B6F6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8,6%</a:t>
              </a:r>
              <a:endParaRPr lang="ru-RU" sz="1600" b="1" dirty="0">
                <a:solidFill>
                  <a:srgbClr val="00B6F6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592303" y="4280171"/>
            <a:ext cx="1059195" cy="3249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899,4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09042" y="4473078"/>
            <a:ext cx="1031703" cy="324908"/>
          </a:xfrm>
          <a:prstGeom prst="rect">
            <a:avLst/>
          </a:prstGeom>
          <a:noFill/>
          <a:ln w="9525"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B6F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ru-RU" sz="1600" b="1" dirty="0" smtClean="0">
                <a:solidFill>
                  <a:srgbClr val="00B6F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7,2%</a:t>
            </a:r>
            <a:endParaRPr lang="ru-RU" sz="1600" b="1" dirty="0">
              <a:solidFill>
                <a:srgbClr val="00B6F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549359" y="3431190"/>
            <a:ext cx="1172585" cy="355686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700" b="1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515005" y="3649708"/>
            <a:ext cx="1186500" cy="386464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13 311,2</a:t>
            </a:r>
            <a:endParaRPr lang="ru-RU" sz="2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42790" y="3913032"/>
            <a:ext cx="966311" cy="294131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млн. руб.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006757" y="1256759"/>
            <a:ext cx="1285317" cy="4664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Городское </a:t>
            </a:r>
          </a:p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хозяйство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668545" y="1549666"/>
            <a:ext cx="1480683" cy="57728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>
              <a:lnSpc>
                <a:spcPct val="60000"/>
              </a:lnSpc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культурная </a:t>
            </a:r>
            <a:endParaRPr lang="ru-RU" b="1" dirty="0" smtClean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сфера 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112698" y="2963802"/>
            <a:ext cx="1085969" cy="4110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2430483" y="1785671"/>
            <a:ext cx="922340" cy="432048"/>
          </a:xfrm>
          <a:prstGeom prst="roundRect">
            <a:avLst>
              <a:gd name="adj" fmla="val 10053"/>
            </a:avLst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339118" y="1695972"/>
            <a:ext cx="973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353857" y="1908337"/>
            <a:ext cx="959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6F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+ 9,0%</a:t>
            </a:r>
            <a:endParaRPr lang="ru-RU" sz="1600" b="1" dirty="0">
              <a:solidFill>
                <a:srgbClr val="00B6F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Прямоугольник с двумя скругленными соседними углами 146"/>
          <p:cNvSpPr/>
          <p:nvPr/>
        </p:nvSpPr>
        <p:spPr>
          <a:xfrm>
            <a:off x="4301222" y="1772595"/>
            <a:ext cx="993216" cy="232773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3 229,3</a:t>
            </a:r>
            <a:endParaRPr lang="ru-RU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4310870" y="1756894"/>
            <a:ext cx="973920" cy="432048"/>
          </a:xfrm>
          <a:prstGeom prst="roundRect">
            <a:avLst>
              <a:gd name="adj" fmla="val 10053"/>
            </a:avLst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9" name="Прямоугольник с двумя скругленными соседними углами 148"/>
          <p:cNvSpPr/>
          <p:nvPr/>
        </p:nvSpPr>
        <p:spPr>
          <a:xfrm>
            <a:off x="6218072" y="3367670"/>
            <a:ext cx="901001" cy="2413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6218070" y="3370520"/>
            <a:ext cx="905348" cy="432048"/>
          </a:xfrm>
          <a:prstGeom prst="roundRect">
            <a:avLst>
              <a:gd name="adj" fmla="val 10053"/>
            </a:avLst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5786942" y="3334187"/>
            <a:ext cx="511094" cy="48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59142" y="3345434"/>
            <a:ext cx="1039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1 152,4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193587" y="3508635"/>
            <a:ext cx="1063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6F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+ 10,2%</a:t>
            </a:r>
            <a:endParaRPr lang="ru-RU" sz="1600" b="1" dirty="0">
              <a:solidFill>
                <a:srgbClr val="00B6F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47608" y="1544791"/>
            <a:ext cx="1393223" cy="206927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 algn="ctr">
              <a:lnSpc>
                <a:spcPts val="1023"/>
              </a:lnSpc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Налоговые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85668" y="2264871"/>
            <a:ext cx="1657719" cy="206927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>
              <a:lnSpc>
                <a:spcPts val="1023"/>
              </a:lnSpc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Неналоговые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-14223" y="3272983"/>
            <a:ext cx="1943117" cy="411086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Безвозмездные </a:t>
            </a:r>
          </a:p>
          <a:p>
            <a:pPr algn="ctr">
              <a:lnSpc>
                <a:spcPct val="60000"/>
              </a:lnSpc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поступления</a:t>
            </a:r>
          </a:p>
        </p:txBody>
      </p:sp>
      <p:sp>
        <p:nvSpPr>
          <p:cNvPr id="161" name="Прямоугольник с двумя скругленными соседними углами 160"/>
          <p:cNvSpPr/>
          <p:nvPr/>
        </p:nvSpPr>
        <p:spPr>
          <a:xfrm>
            <a:off x="2454544" y="1789323"/>
            <a:ext cx="921888" cy="216000"/>
          </a:xfrm>
          <a:prstGeom prst="round2SameRect">
            <a:avLst/>
          </a:prstGeom>
          <a:solidFill>
            <a:schemeClr val="accent3">
              <a:lumMod val="40000"/>
              <a:lumOff val="60000"/>
              <a:alpha val="2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2" name="Группа 161"/>
          <p:cNvGrpSpPr/>
          <p:nvPr/>
        </p:nvGrpSpPr>
        <p:grpSpPr>
          <a:xfrm>
            <a:off x="5864734" y="2062208"/>
            <a:ext cx="1365186" cy="543510"/>
            <a:chOff x="6729667" y="750399"/>
            <a:chExt cx="1199546" cy="543510"/>
          </a:xfrm>
        </p:grpSpPr>
        <p:sp>
          <p:nvSpPr>
            <p:cNvPr id="163" name="Прямоугольник с двумя скругленными соседними углами 162"/>
            <p:cNvSpPr/>
            <p:nvPr/>
          </p:nvSpPr>
          <p:spPr>
            <a:xfrm>
              <a:off x="6837571" y="796406"/>
              <a:ext cx="938632" cy="219686"/>
            </a:xfrm>
            <a:prstGeom prst="round2Same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837571" y="750399"/>
              <a:ext cx="1091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1F497D">
                      <a:lumMod val="50000"/>
                    </a:srgb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  8 935,5</a:t>
              </a:r>
              <a:endParaRPr lang="ru-RU" sz="16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729667" y="955355"/>
              <a:ext cx="1099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6F6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   + 8,2%</a:t>
              </a:r>
              <a:endParaRPr lang="ru-RU" sz="1600" b="1" dirty="0">
                <a:solidFill>
                  <a:srgbClr val="00B6F6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Скругленный прямоугольник 168"/>
            <p:cNvSpPr/>
            <p:nvPr/>
          </p:nvSpPr>
          <p:spPr>
            <a:xfrm>
              <a:off x="6823264" y="786936"/>
              <a:ext cx="952939" cy="458312"/>
            </a:xfrm>
            <a:prstGeom prst="roundRect">
              <a:avLst>
                <a:gd name="adj" fmla="val 5091"/>
              </a:avLst>
            </a:prstGeom>
            <a:no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2469914" y="1930974"/>
            <a:ext cx="919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6F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+12,3%</a:t>
            </a:r>
            <a:endParaRPr lang="ru-RU" sz="1600" b="1" dirty="0">
              <a:solidFill>
                <a:srgbClr val="00B6F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Овал 170"/>
          <p:cNvSpPr/>
          <p:nvPr/>
        </p:nvSpPr>
        <p:spPr>
          <a:xfrm>
            <a:off x="2045438" y="1758695"/>
            <a:ext cx="509134" cy="486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813962" y="2474470"/>
            <a:ext cx="964618" cy="432000"/>
          </a:xfrm>
          <a:prstGeom prst="roundRect">
            <a:avLst>
              <a:gd name="adj" fmla="val 5091"/>
            </a:avLst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23950" y="2630394"/>
            <a:ext cx="1016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6F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+ 14,1%</a:t>
            </a:r>
            <a:endParaRPr lang="ru-RU" sz="1600" b="1" dirty="0">
              <a:solidFill>
                <a:srgbClr val="00B6F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Овал 173"/>
          <p:cNvSpPr/>
          <p:nvPr/>
        </p:nvSpPr>
        <p:spPr>
          <a:xfrm>
            <a:off x="457932" y="2447470"/>
            <a:ext cx="498224" cy="486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59238" y="3832454"/>
            <a:ext cx="998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6F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+ 3,4%</a:t>
            </a:r>
            <a:endParaRPr lang="ru-RU" sz="1600" b="1" dirty="0">
              <a:solidFill>
                <a:srgbClr val="00B6F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Овал 175"/>
          <p:cNvSpPr/>
          <p:nvPr/>
        </p:nvSpPr>
        <p:spPr>
          <a:xfrm>
            <a:off x="392415" y="3670458"/>
            <a:ext cx="509922" cy="486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176194" y="4541192"/>
            <a:ext cx="1332374" cy="355686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ДЕФИЦИТ 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552251" y="4698258"/>
            <a:ext cx="521254" cy="386464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6,0</a:t>
            </a:r>
            <a:endParaRPr lang="ru-RU" sz="2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381520" y="4907734"/>
            <a:ext cx="966311" cy="294131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млн. руб. 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877419" y="3417934"/>
            <a:ext cx="1364241" cy="355686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 rtlCol="0">
            <a:spAutoFit/>
          </a:bodyPr>
          <a:lstStyle/>
          <a:p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РАСХОДЫ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700" b="1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975670" y="3894125"/>
            <a:ext cx="1126612" cy="294131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млн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3852257" y="3647124"/>
            <a:ext cx="1298710" cy="386464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 13 317,2</a:t>
            </a:r>
            <a:endParaRPr lang="ru-RU" sz="2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8" name="Picture 2" descr="C:\Users\VoevodkinaAV\Downloads\account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48" y="1877696"/>
            <a:ext cx="291094" cy="2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3" descr="C:\Users\VoevodkinaAV\Downloads\abac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9" y="2542436"/>
            <a:ext cx="305291" cy="2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6" descr="C:\Users\VoevodkinaAV\Downloads\transfer (1) 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4" y="3652404"/>
            <a:ext cx="370666" cy="4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TextBox 190"/>
          <p:cNvSpPr txBox="1"/>
          <p:nvPr/>
        </p:nvSpPr>
        <p:spPr>
          <a:xfrm>
            <a:off x="2485175" y="1759471"/>
            <a:ext cx="955657" cy="3249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5 043,8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823953" y="2414635"/>
            <a:ext cx="821275" cy="3249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824,7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77752" y="3637158"/>
            <a:ext cx="1079842" cy="3249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7 442,7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" name="Рисунок 1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9" y="3404375"/>
            <a:ext cx="377318" cy="366175"/>
          </a:xfrm>
          <a:prstGeom prst="rect">
            <a:avLst/>
          </a:prstGeom>
        </p:spPr>
      </p:pic>
      <p:sp>
        <p:nvSpPr>
          <p:cNvPr id="195" name="Овал 194"/>
          <p:cNvSpPr/>
          <p:nvPr/>
        </p:nvSpPr>
        <p:spPr>
          <a:xfrm>
            <a:off x="3887854" y="1726405"/>
            <a:ext cx="516417" cy="5058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96" name="Рисунок 1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36" y="1788227"/>
            <a:ext cx="375851" cy="325320"/>
          </a:xfrm>
          <a:prstGeom prst="rect">
            <a:avLst/>
          </a:prstGeom>
        </p:spPr>
      </p:pic>
      <p:sp>
        <p:nvSpPr>
          <p:cNvPr id="197" name="Овал 196"/>
          <p:cNvSpPr/>
          <p:nvPr/>
        </p:nvSpPr>
        <p:spPr>
          <a:xfrm>
            <a:off x="5601072" y="2094584"/>
            <a:ext cx="502854" cy="48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98" name="Рисунок 1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38" y="2152734"/>
            <a:ext cx="363795" cy="324783"/>
          </a:xfrm>
          <a:prstGeom prst="rect">
            <a:avLst/>
          </a:prstGeom>
        </p:spPr>
      </p:pic>
      <p:sp>
        <p:nvSpPr>
          <p:cNvPr id="199" name="Скругленный прямоугольник 198"/>
          <p:cNvSpPr/>
          <p:nvPr/>
        </p:nvSpPr>
        <p:spPr>
          <a:xfrm>
            <a:off x="147585" y="5445224"/>
            <a:ext cx="2861199" cy="1266825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Муниципальный долг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1 469,0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149C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-30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млн. руб.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0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Скругленный прямоугольник 200"/>
          <p:cNvSpPr/>
          <p:nvPr/>
        </p:nvSpPr>
        <p:spPr>
          <a:xfrm>
            <a:off x="272480" y="641018"/>
            <a:ext cx="6780913" cy="411718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Впервые бюджет города превысил 13 млрд. руб. </a:t>
            </a:r>
          </a:p>
        </p:txBody>
      </p:sp>
      <p:graphicFrame>
        <p:nvGraphicFramePr>
          <p:cNvPr id="202" name="Диаграмма 201"/>
          <p:cNvGraphicFramePr/>
          <p:nvPr>
            <p:extLst>
              <p:ext uri="{D42A27DB-BD31-4B8C-83A1-F6EECF244321}">
                <p14:modId xmlns:p14="http://schemas.microsoft.com/office/powerpoint/2010/main" val="2480633219"/>
              </p:ext>
            </p:extLst>
          </p:nvPr>
        </p:nvGraphicFramePr>
        <p:xfrm>
          <a:off x="4301221" y="5201865"/>
          <a:ext cx="5692339" cy="172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08984" y="5085184"/>
            <a:ext cx="3389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 на душу населения,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57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512" y="51632"/>
            <a:ext cx="9265772" cy="35303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Cambria" panose="02040503050406030204" pitchFamily="18" charset="0"/>
              </a:rPr>
              <a:t>Общая характеристика социально-экономического положения 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57205" y="687698"/>
            <a:ext cx="5947924" cy="1098054"/>
          </a:xfrm>
          <a:prstGeom prst="roundRect">
            <a:avLst>
              <a:gd name="adj" fmla="val 3796"/>
            </a:avLst>
          </a:prstGeom>
          <a:noFill/>
          <a:ln w="3175">
            <a:solidFill>
              <a:srgbClr val="002060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По состоянию на 1 января 2022 года </a:t>
            </a:r>
            <a:r>
              <a:rPr lang="ru-RU" sz="1600" dirty="0" smtClean="0">
                <a:latin typeface="Cambria" panose="02040503050406030204" pitchFamily="18" charset="0"/>
              </a:rPr>
              <a:t>на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территории Архангельска </a:t>
            </a:r>
            <a:r>
              <a:rPr lang="ru-RU" sz="1600" dirty="0">
                <a:latin typeface="Cambria" panose="02040503050406030204" pitchFamily="18" charset="0"/>
              </a:rPr>
              <a:t>зарегистрировано</a:t>
            </a:r>
            <a:br>
              <a:rPr lang="ru-RU" sz="1600" dirty="0">
                <a:latin typeface="Cambria" panose="02040503050406030204" pitchFamily="18" charset="0"/>
              </a:rPr>
            </a:br>
            <a:r>
              <a:rPr lang="ru-RU" sz="1600" b="1" dirty="0">
                <a:latin typeface="Cambria" panose="02040503050406030204" pitchFamily="18" charset="0"/>
              </a:rPr>
              <a:t>          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24 495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организаций и ИП 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8" name="AutoShape 1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AutoShape 1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6177136" y="692696"/>
            <a:ext cx="3600400" cy="1098054"/>
          </a:xfrm>
          <a:prstGeom prst="roundRect">
            <a:avLst>
              <a:gd name="adj" fmla="val 3796"/>
            </a:avLst>
          </a:prstGeom>
          <a:noFill/>
          <a:ln w="3175">
            <a:solidFill>
              <a:srgbClr val="002060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Численность населения Архангельска на 01.01.2022         </a:t>
            </a:r>
          </a:p>
          <a:p>
            <a:r>
              <a:rPr lang="ru-RU" sz="1600" dirty="0">
                <a:latin typeface="Cambria" panose="02040503050406030204" pitchFamily="18" charset="0"/>
              </a:rPr>
              <a:t>   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349,2</a:t>
            </a:r>
            <a:r>
              <a:rPr lang="ru-RU" sz="1600" dirty="0">
                <a:latin typeface="Cambria" panose="02040503050406030204" pitchFamily="18" charset="0"/>
              </a:rPr>
              <a:t> тыс. чел.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70"/>
          <a:stretch/>
        </p:blipFill>
        <p:spPr bwMode="auto">
          <a:xfrm>
            <a:off x="4540645" y="776104"/>
            <a:ext cx="1500075" cy="921241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семья, мужчина, женщина, мальчик знач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981327"/>
            <a:ext cx="792088" cy="7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675000"/>
              </p:ext>
            </p:extLst>
          </p:nvPr>
        </p:nvGraphicFramePr>
        <p:xfrm>
          <a:off x="3368824" y="4991040"/>
          <a:ext cx="3323211" cy="179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79530"/>
              </p:ext>
            </p:extLst>
          </p:nvPr>
        </p:nvGraphicFramePr>
        <p:xfrm>
          <a:off x="6451093" y="4640188"/>
          <a:ext cx="3292484" cy="214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365787"/>
              </p:ext>
            </p:extLst>
          </p:nvPr>
        </p:nvGraphicFramePr>
        <p:xfrm>
          <a:off x="29324" y="5076908"/>
          <a:ext cx="3415002" cy="172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909972"/>
              </p:ext>
            </p:extLst>
          </p:nvPr>
        </p:nvGraphicFramePr>
        <p:xfrm>
          <a:off x="3450283" y="2080258"/>
          <a:ext cx="3047219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6451094" y="4657476"/>
            <a:ext cx="3470458" cy="419432"/>
          </a:xfrm>
          <a:prstGeom prst="rect">
            <a:avLst/>
          </a:prstGeom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Миграционное движение населения, чел.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96" y="4653136"/>
            <a:ext cx="3536152" cy="419432"/>
          </a:xfrm>
          <a:prstGeom prst="rect">
            <a:avLst/>
          </a:prstGeom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lnSpc>
                <a:spcPct val="70000"/>
              </a:lnSpc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Оборот розничной торговли, млрд. руб.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95497" y="2124580"/>
            <a:ext cx="2970100" cy="419432"/>
          </a:xfrm>
          <a:prstGeom prst="rect">
            <a:avLst/>
          </a:prstGeom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lnSpc>
                <a:spcPct val="70000"/>
              </a:lnSpc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Товары, работы</a:t>
            </a:r>
            <a:endParaRPr lang="ru-RU" dirty="0"/>
          </a:p>
          <a:p>
            <a:r>
              <a:rPr lang="ru-RU" dirty="0"/>
              <a:t>и </a:t>
            </a:r>
            <a:r>
              <a:rPr lang="ru-RU" dirty="0" smtClean="0"/>
              <a:t>услуги, млрд. </a:t>
            </a:r>
            <a:r>
              <a:rPr lang="ru-RU" dirty="0"/>
              <a:t>руб.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90886" y="2556628"/>
            <a:ext cx="1220798" cy="351722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b="1">
                <a:solidFill>
                  <a:srgbClr val="149C4B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+41,6%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004978" y="5229242"/>
            <a:ext cx="989826" cy="351722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rgbClr val="149C4B"/>
                </a:solidFill>
              </a:rPr>
              <a:t>+338</a:t>
            </a:r>
            <a:endParaRPr lang="ru-RU" sz="1800" dirty="0">
              <a:solidFill>
                <a:srgbClr val="149C4B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590" y="5158169"/>
            <a:ext cx="1258061" cy="351722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b="1">
                <a:solidFill>
                  <a:srgbClr val="149C4B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+15,7%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561877" y="4644860"/>
            <a:ext cx="2943498" cy="419432"/>
          </a:xfrm>
          <a:prstGeom prst="rect">
            <a:avLst/>
          </a:prstGeom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lnSpc>
                <a:spcPct val="70000"/>
              </a:lnSpc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Объем платных услуг, </a:t>
            </a:r>
            <a:r>
              <a:rPr lang="ru-RU" dirty="0" smtClean="0"/>
              <a:t>млрд. </a:t>
            </a:r>
            <a:r>
              <a:rPr lang="ru-RU" dirty="0"/>
              <a:t>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90886" y="5229242"/>
            <a:ext cx="1326320" cy="351722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rgbClr val="149C4B"/>
                </a:solidFill>
              </a:rPr>
              <a:t>+ 16,6%</a:t>
            </a:r>
            <a:endParaRPr lang="ru-RU" sz="1800" dirty="0">
              <a:solidFill>
                <a:srgbClr val="149C4B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3972" y="5629708"/>
            <a:ext cx="739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54,1</a:t>
            </a:r>
            <a:endParaRPr lang="en-US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060111" y="5076908"/>
            <a:ext cx="739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62,6</a:t>
            </a:r>
            <a:endParaRPr lang="en-US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970422" y="5589438"/>
            <a:ext cx="739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24,0</a:t>
            </a:r>
            <a:endParaRPr lang="en-US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296022" y="4995476"/>
            <a:ext cx="739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28,0</a:t>
            </a:r>
            <a:endParaRPr lang="en-US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836511" y="2893269"/>
            <a:ext cx="889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600" b="1" i="0" u="none" strike="noStrike" kern="1200" baseline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 smtClean="0"/>
              <a:t>10</a:t>
            </a:r>
            <a:r>
              <a:rPr lang="ru-RU" dirty="0" smtClean="0"/>
              <a:t>8,6</a:t>
            </a:r>
            <a:endParaRPr lang="en-US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220746" y="2478504"/>
            <a:ext cx="889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600" b="1" i="0" u="none" strike="noStrike" kern="1200" baseline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 smtClean="0"/>
              <a:t>1</a:t>
            </a:r>
            <a:r>
              <a:rPr lang="ru-RU" dirty="0" smtClean="0"/>
              <a:t>53,8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604240" y="2124580"/>
            <a:ext cx="2970100" cy="419432"/>
          </a:xfrm>
          <a:prstGeom prst="rect">
            <a:avLst/>
          </a:prstGeom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lnSpc>
                <a:spcPct val="70000"/>
              </a:lnSpc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Численность населения, тыс. чел </a:t>
            </a:r>
            <a:endParaRPr lang="ru-RU" dirty="0"/>
          </a:p>
        </p:txBody>
      </p:sp>
      <p:graphicFrame>
        <p:nvGraphicFramePr>
          <p:cNvPr id="6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617009"/>
              </p:ext>
            </p:extLst>
          </p:nvPr>
        </p:nvGraphicFramePr>
        <p:xfrm>
          <a:off x="200474" y="2124580"/>
          <a:ext cx="3323211" cy="233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212906" y="2124580"/>
            <a:ext cx="3292485" cy="247078"/>
          </a:xfrm>
          <a:prstGeom prst="rect">
            <a:avLst/>
          </a:prstGeom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lnSpc>
                <a:spcPct val="70000"/>
              </a:lnSpc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Уровень безработицы, %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1438254" y="2752402"/>
            <a:ext cx="965752" cy="351722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rgbClr val="149C4B"/>
                </a:solidFill>
              </a:rPr>
              <a:t>-</a:t>
            </a:r>
            <a:r>
              <a:rPr lang="ru-RU" sz="1800" dirty="0">
                <a:solidFill>
                  <a:srgbClr val="149C4B"/>
                </a:solidFill>
              </a:rPr>
              <a:t> </a:t>
            </a:r>
            <a:r>
              <a:rPr lang="ru-RU" sz="1800" dirty="0" smtClean="0">
                <a:solidFill>
                  <a:srgbClr val="149C4B"/>
                </a:solidFill>
              </a:rPr>
              <a:t>88%</a:t>
            </a:r>
            <a:endParaRPr lang="ru-RU" sz="1800" dirty="0">
              <a:solidFill>
                <a:srgbClr val="149C4B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49512" y="2506106"/>
            <a:ext cx="588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4,1</a:t>
            </a:r>
            <a:endParaRPr lang="en-US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216696" y="3492732"/>
            <a:ext cx="588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0,9</a:t>
            </a:r>
            <a:endParaRPr lang="en-US" dirty="0"/>
          </a:p>
        </p:txBody>
      </p:sp>
      <p:graphicFrame>
        <p:nvGraphicFramePr>
          <p:cNvPr id="7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361311"/>
              </p:ext>
            </p:extLst>
          </p:nvPr>
        </p:nvGraphicFramePr>
        <p:xfrm>
          <a:off x="6521761" y="2014468"/>
          <a:ext cx="3047219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574386" y="2455843"/>
            <a:ext cx="834851" cy="351722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b="1">
                <a:solidFill>
                  <a:srgbClr val="149C4B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- 1%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/>
          <p:cNvSpPr/>
          <p:nvPr/>
        </p:nvSpPr>
        <p:spPr>
          <a:xfrm>
            <a:off x="6247534" y="5016375"/>
            <a:ext cx="3561739" cy="632271"/>
          </a:xfrm>
          <a:prstGeom prst="roundRect">
            <a:avLst>
              <a:gd name="adj" fmla="val 2659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250253" y="3578186"/>
            <a:ext cx="2597841" cy="470669"/>
          </a:xfrm>
          <a:prstGeom prst="roundRect">
            <a:avLst>
              <a:gd name="adj" fmla="val 5328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259868" y="1718728"/>
            <a:ext cx="2265893" cy="696532"/>
          </a:xfrm>
          <a:prstGeom prst="roundRect">
            <a:avLst>
              <a:gd name="adj" fmla="val 4623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14" name="TextBox 18"/>
          <p:cNvSpPr txBox="1"/>
          <p:nvPr/>
        </p:nvSpPr>
        <p:spPr>
          <a:xfrm>
            <a:off x="3368824" y="6031432"/>
            <a:ext cx="22322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 переход </a:t>
            </a:r>
          </a:p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</a:t>
            </a: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Стрелка углом 101"/>
          <p:cNvSpPr/>
          <p:nvPr/>
        </p:nvSpPr>
        <p:spPr>
          <a:xfrm flipH="1" flipV="1">
            <a:off x="5596856" y="6031432"/>
            <a:ext cx="401051" cy="4219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320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4062" r="8520" b="7446"/>
          <a:stretch/>
        </p:blipFill>
        <p:spPr>
          <a:xfrm>
            <a:off x="5160521" y="2384205"/>
            <a:ext cx="1633646" cy="1161704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3250253" y="706308"/>
            <a:ext cx="3648578" cy="788411"/>
          </a:xfrm>
          <a:prstGeom prst="roundRect">
            <a:avLst>
              <a:gd name="adj" fmla="val 6084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346851" y="5040916"/>
            <a:ext cx="2763472" cy="828000"/>
          </a:xfrm>
          <a:prstGeom prst="roundRect">
            <a:avLst>
              <a:gd name="adj" fmla="val 2659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6955" y="38315"/>
            <a:ext cx="4703565" cy="380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latin typeface="Cambria" panose="02040503050406030204" pitchFamily="18" charset="0"/>
              </a:rPr>
              <a:t>Муниципальное управление 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6142" y="4721528"/>
            <a:ext cx="5771964" cy="284659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обслуживания»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297407" y="1658000"/>
            <a:ext cx="1608183" cy="645167"/>
          </a:xfrm>
          <a:prstGeom prst="roundRect">
            <a:avLst>
              <a:gd name="adj" fmla="val 4623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3271497" y="1687691"/>
            <a:ext cx="1634093" cy="658642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закупочных процедур составил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4,3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56403" y="3078666"/>
            <a:ext cx="1178824" cy="37214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253684" y="1658311"/>
            <a:ext cx="1644004" cy="648000"/>
          </a:xfrm>
          <a:prstGeom prst="roundRect">
            <a:avLst>
              <a:gd name="adj" fmla="val 5328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31572" y="1675380"/>
            <a:ext cx="1781681" cy="683264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средств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212377" y="873310"/>
            <a:ext cx="0" cy="576206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-75809" y="693157"/>
            <a:ext cx="3312370" cy="857123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реализовывались</a:t>
            </a:r>
          </a:p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Архангельск»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190000" y="1726396"/>
            <a:ext cx="1178824" cy="58123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367417" y="5042570"/>
            <a:ext cx="2742906" cy="826346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администраций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округов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3331896" y="4653136"/>
            <a:ext cx="6390350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8"/>
          <p:cNvSpPr txBox="1"/>
          <p:nvPr/>
        </p:nvSpPr>
        <p:spPr>
          <a:xfrm>
            <a:off x="6937224" y="692696"/>
            <a:ext cx="291118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служащих, прошедших обучение по программам повышения квалификации в 2021 году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610723" y="4552147"/>
            <a:ext cx="2111523" cy="73299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TextBox 18"/>
          <p:cNvSpPr txBox="1"/>
          <p:nvPr/>
        </p:nvSpPr>
        <p:spPr>
          <a:xfrm>
            <a:off x="3231970" y="752160"/>
            <a:ext cx="372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органом проведено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1 209</a:t>
            </a:r>
            <a:r>
              <a:rPr lang="ru-RU" b="1" dirty="0" smtClean="0">
                <a:solidFill>
                  <a:srgbClr val="609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конкурентных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18"/>
          <p:cNvSpPr txBox="1"/>
          <p:nvPr/>
        </p:nvSpPr>
        <p:spPr>
          <a:xfrm>
            <a:off x="6315987" y="5003190"/>
            <a:ext cx="340626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средств городского бюджета от централизации в 2021 году составила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05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998013" y="1882304"/>
            <a:ext cx="1422829" cy="3954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75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человек</a:t>
            </a:r>
            <a:endParaRPr lang="ru-RU" sz="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271497" y="2426994"/>
            <a:ext cx="2021424" cy="864818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для осуществления закупок: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«Витрина закупок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>
                <a:solidFill>
                  <a:srgbClr val="609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«Амаркет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4987389" y="1844378"/>
            <a:ext cx="177093" cy="268139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292921" y="4158468"/>
            <a:ext cx="2317078" cy="374622"/>
          </a:xfrm>
          <a:prstGeom prst="roundRect">
            <a:avLst>
              <a:gd name="adj" fmla="val 5328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53684" y="4157763"/>
            <a:ext cx="240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2030" y="1774603"/>
            <a:ext cx="1437577" cy="403672"/>
            <a:chOff x="94235" y="1656608"/>
            <a:chExt cx="1437577" cy="403672"/>
          </a:xfr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94235" y="1656608"/>
              <a:ext cx="1437577" cy="403672"/>
            </a:xfrm>
            <a:prstGeom prst="roundRect">
              <a:avLst>
                <a:gd name="adj" fmla="val 4623"/>
              </a:avLst>
            </a:prstGeom>
            <a:grpFill/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4235" y="1704168"/>
              <a:ext cx="1435013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подпрограмм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629393" y="1774603"/>
            <a:ext cx="1516749" cy="414984"/>
            <a:chOff x="1576110" y="1656608"/>
            <a:chExt cx="1516749" cy="414984"/>
          </a:xfr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1611191" y="1656608"/>
              <a:ext cx="1444740" cy="403672"/>
            </a:xfrm>
            <a:prstGeom prst="roundRect">
              <a:avLst>
                <a:gd name="adj" fmla="val 4623"/>
              </a:avLst>
            </a:prstGeom>
            <a:grpFill/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76110" y="1659171"/>
              <a:ext cx="1516749" cy="4124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ru-RU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ведомственных целевых программ 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8" name="TextBox 18"/>
          <p:cNvSpPr txBox="1"/>
          <p:nvPr/>
        </p:nvSpPr>
        <p:spPr>
          <a:xfrm>
            <a:off x="699164" y="2382949"/>
            <a:ext cx="2632732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на реализацию муниципальных программ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израсходовано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13,2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 </a:t>
            </a:r>
            <a:endParaRPr lang="ru-RU" sz="105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90708" y="3519854"/>
            <a:ext cx="3114746" cy="1440000"/>
            <a:chOff x="79938" y="3184732"/>
            <a:chExt cx="3114746" cy="1440000"/>
          </a:xfr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129834" y="3184732"/>
              <a:ext cx="2989357" cy="1440000"/>
            </a:xfrm>
            <a:prstGeom prst="roundRect">
              <a:avLst>
                <a:gd name="adj" fmla="val 4623"/>
              </a:avLst>
            </a:prstGeom>
            <a:grpFill/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21" name="TextBox 18"/>
            <p:cNvSpPr txBox="1"/>
            <p:nvPr/>
          </p:nvSpPr>
          <p:spPr>
            <a:xfrm>
              <a:off x="79938" y="3276084"/>
              <a:ext cx="3114746" cy="12526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Достигнута степень эффективности муниципальных программ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 – 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высокая</a:t>
              </a:r>
              <a:r>
                <a:rPr lang="ru-RU" sz="1600" dirty="0" smtClean="0">
                  <a:solidFill>
                    <a:srgbClr val="6096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</a:t>
              </a:r>
              <a:endPara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 – 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средняя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0%</a:t>
              </a:r>
              <a:r>
                <a:rPr lang="ru-RU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05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013253" y="2582251"/>
            <a:ext cx="2883718" cy="5308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студентов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прошли практику </a:t>
            </a:r>
          </a:p>
          <a:p>
            <a:pPr>
              <a:lnSpc>
                <a:spcPct val="80000"/>
              </a:lnSpc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Администрации города  </a:t>
            </a:r>
          </a:p>
          <a:p>
            <a:pPr algn="l">
              <a:lnSpc>
                <a:spcPct val="80000"/>
              </a:lnSpc>
            </a:pPr>
            <a:endParaRPr lang="ru-RU" sz="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 descr="https://w7.pngwing.com/pngs/269/869/png-transparent-multicolored-graph-annual-report-business-information-policy-marketing-analysis-icon-miscellaneous-angle-compan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" y="2490182"/>
            <a:ext cx="660627" cy="6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dgcom.by/wp-content/uploads/2021/07/shutterstock_122137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9" y="5053920"/>
            <a:ext cx="2381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3267740" y="3564859"/>
            <a:ext cx="251112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1 822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на  сумму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23382" y="3273101"/>
            <a:ext cx="130321" cy="22919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13"/>
          <p:cNvSpPr/>
          <p:nvPr/>
        </p:nvSpPr>
        <p:spPr>
          <a:xfrm rot="5400000">
            <a:off x="6137851" y="3505515"/>
            <a:ext cx="356273" cy="730408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8" name="Picture 6" descr="https://avatars.mds.yandex.net/get-zen_doc/222865/pub_5ea2edad956de065f91132b4_5ea2edc58664b71f52c779ba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27" y="5724372"/>
            <a:ext cx="1965154" cy="104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get-zen_doc/2431229/pub_6000f033dc0ac42b28cfb0d0_600114485d0e9e2286bbe0c1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3" y="3273101"/>
            <a:ext cx="1960934" cy="117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7.pngwing.com/pngs/904/978/png-transparent-user-computer-woman-computer-computer-reading-carto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75" y="1784277"/>
            <a:ext cx="671454" cy="515268"/>
          </a:xfrm>
          <a:prstGeom prst="rect">
            <a:avLst/>
          </a:prstGeom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/>
          <p:cNvCxnSpPr/>
          <p:nvPr/>
        </p:nvCxnSpPr>
        <p:spPr>
          <a:xfrm>
            <a:off x="7013253" y="823891"/>
            <a:ext cx="0" cy="3224964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6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2113" y="44624"/>
            <a:ext cx="7361093" cy="3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latin typeface="Cambria" panose="02040503050406030204" pitchFamily="18" charset="0"/>
              </a:rPr>
              <a:t>Инвестиции, малое и среднее предпринимательство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266" y="620688"/>
            <a:ext cx="3132566" cy="6047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Инвестиции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основной капитал </a:t>
            </a:r>
          </a:p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(по сопоставимому кругу предприятий </a:t>
            </a:r>
            <a:b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действующих ценах)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млрд.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руб.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76736" y="838217"/>
            <a:ext cx="2273362" cy="2846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5745088" y="838217"/>
            <a:ext cx="0" cy="5697407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424672"/>
              </p:ext>
            </p:extLst>
          </p:nvPr>
        </p:nvGraphicFramePr>
        <p:xfrm>
          <a:off x="236258" y="1098254"/>
          <a:ext cx="3132565" cy="184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5" name="Прямая со стрелкой 64"/>
          <p:cNvCxnSpPr/>
          <p:nvPr/>
        </p:nvCxnSpPr>
        <p:spPr>
          <a:xfrm flipV="1">
            <a:off x="1092257" y="1264133"/>
            <a:ext cx="164311" cy="333903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171818" y="1233341"/>
            <a:ext cx="1044878" cy="3954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34%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264910" y="2971563"/>
            <a:ext cx="5336162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s://mexpogdl.com/blog/wp-content/uploads/2018/01/estudio-merca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62" y="901172"/>
            <a:ext cx="2417710" cy="16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кругленный прямоугольник 57"/>
          <p:cNvSpPr/>
          <p:nvPr/>
        </p:nvSpPr>
        <p:spPr>
          <a:xfrm>
            <a:off x="5889104" y="2384275"/>
            <a:ext cx="3928206" cy="4307679"/>
          </a:xfrm>
          <a:prstGeom prst="roundRect">
            <a:avLst>
              <a:gd name="adj" fmla="val 1286"/>
            </a:avLst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lIns="91429" tIns="45715" rIns="91429" bIns="45715" rtlCol="0" anchor="ctr"/>
          <a:lstStyle/>
          <a:p>
            <a:pPr marL="10826" defTabSz="914618">
              <a:defRPr/>
            </a:pPr>
            <a:endParaRPr lang="ru-RU" sz="1600" b="1" kern="0" spc="84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25581" y="578011"/>
            <a:ext cx="3699407" cy="584798"/>
          </a:xfrm>
          <a:prstGeom prst="rect">
            <a:avLst/>
          </a:prstGeom>
        </p:spPr>
        <p:txBody>
          <a:bodyPr wrap="square" lIns="91462" tIns="45731" rIns="91462" bIns="45731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Резиденты Арктической зоны Российской Федерации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889104" y="1297710"/>
            <a:ext cx="3910334" cy="1008112"/>
          </a:xfrm>
          <a:prstGeom prst="roundRect">
            <a:avLst>
              <a:gd name="adj" fmla="val 2558"/>
            </a:avLst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lIns="91429" tIns="45715" rIns="91429" bIns="45715" rtlCol="0" anchor="t"/>
          <a:lstStyle/>
          <a:p>
            <a:pPr defTabSz="914618">
              <a:lnSpc>
                <a:spcPct val="80000"/>
              </a:lnSpc>
              <a:defRPr/>
            </a:pPr>
            <a:r>
              <a:rPr lang="en-US" sz="2000" b="1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kern="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резидента</a:t>
            </a:r>
            <a:r>
              <a:rPr lang="en-US" sz="160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АЗРФ</a:t>
            </a:r>
            <a:endParaRPr lang="en-US" sz="1600" b="1" kern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618">
              <a:lnSpc>
                <a:spcPct val="80000"/>
              </a:lnSpc>
              <a:defRPr/>
            </a:pPr>
            <a:r>
              <a:rPr lang="en-US" sz="2000" b="1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2000" b="1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  <a:r>
              <a:rPr lang="en-US" sz="3200" b="1" kern="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 инвестиций</a:t>
            </a:r>
          </a:p>
          <a:p>
            <a:pPr defTabSz="914618">
              <a:lnSpc>
                <a:spcPct val="80000"/>
              </a:lnSpc>
              <a:defRPr/>
            </a:pPr>
            <a:r>
              <a:rPr lang="ru-RU" sz="2000" b="1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2 290</a:t>
            </a:r>
            <a:r>
              <a:rPr lang="en-US" sz="2000" b="1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</a:t>
            </a:r>
            <a:endParaRPr lang="en-US" sz="1600" b="1" kern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618">
              <a:lnSpc>
                <a:spcPct val="80000"/>
              </a:lnSpc>
              <a:defRPr/>
            </a:pPr>
            <a:endParaRPr lang="en-US" sz="20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618">
              <a:lnSpc>
                <a:spcPct val="80000"/>
              </a:lnSpc>
              <a:defRPr/>
            </a:pPr>
            <a:endParaRPr lang="ru-RU" sz="1400" b="1" kern="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117903" y="2482641"/>
            <a:ext cx="3659633" cy="329933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 defTabSz="914618">
              <a:lnSpc>
                <a:spcPct val="80000"/>
              </a:lnSpc>
              <a:defRPr/>
            </a:pPr>
            <a:r>
              <a:rPr lang="ru-RU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514413" y="3017648"/>
            <a:ext cx="2763747" cy="329933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pPr defTabSz="914618">
              <a:lnSpc>
                <a:spcPct val="90000"/>
              </a:lnSpc>
              <a:defRPr/>
            </a:pP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16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 5%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538991" y="6068270"/>
            <a:ext cx="3237751" cy="551532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pPr defTabSz="914618">
              <a:lnSpc>
                <a:spcPct val="90000"/>
              </a:lnSpc>
              <a:defRPr/>
            </a:pP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земельных участков </a:t>
            </a:r>
            <a:r>
              <a:rPr lang="ru-RU" sz="16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торгов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504703" y="3666259"/>
            <a:ext cx="3112561" cy="329933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107287" tIns="53643" rIns="107287" bIns="53643">
            <a:spAutoFit/>
          </a:bodyPr>
          <a:lstStyle/>
          <a:p>
            <a:pPr defTabSz="914618">
              <a:lnSpc>
                <a:spcPct val="90000"/>
              </a:lnSpc>
              <a:defRPr/>
            </a:pP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16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0,1 % </a:t>
            </a:r>
          </a:p>
        </p:txBody>
      </p:sp>
      <p:pic>
        <p:nvPicPr>
          <p:cNvPr id="81" name="Picture 8" descr="C:\Users\VoevodkinaAV\Downloads\not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0262" y="6109187"/>
            <a:ext cx="394442" cy="579508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6544631" y="5436741"/>
            <a:ext cx="3180357" cy="535553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1462" tIns="45731" rIns="91462" bIns="45731">
            <a:spAutoFit/>
          </a:bodyPr>
          <a:lstStyle/>
          <a:p>
            <a:pPr defTabSz="914618">
              <a:lnSpc>
                <a:spcPct val="90000"/>
              </a:lnSpc>
              <a:defRPr/>
            </a:pP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Льгота в размере </a:t>
            </a:r>
            <a:r>
              <a:rPr lang="ru-RU" sz="16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80 % </a:t>
            </a: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уплаты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налога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6527568" y="4181648"/>
            <a:ext cx="3249968" cy="535553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1462" tIns="45731" rIns="91462" bIns="45731">
            <a:spAutoFit/>
          </a:bodyPr>
          <a:lstStyle/>
          <a:p>
            <a:pPr defTabSz="914618">
              <a:lnSpc>
                <a:spcPct val="90000"/>
              </a:lnSpc>
              <a:defRPr/>
            </a:pP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по </a:t>
            </a:r>
            <a:r>
              <a:rPr lang="ru-RU" sz="16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 </a:t>
            </a: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"доходы"  </a:t>
            </a:r>
            <a:r>
              <a:rPr lang="ru-RU" sz="1600" b="1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1%, </a:t>
            </a:r>
          </a:p>
          <a:p>
            <a:pPr defTabSz="914618">
              <a:lnSpc>
                <a:spcPct val="90000"/>
              </a:lnSpc>
              <a:defRPr/>
            </a:pP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 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"доходы – расходы"  </a:t>
            </a:r>
            <a:r>
              <a:rPr lang="ru-RU" sz="16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6543658" y="4812277"/>
            <a:ext cx="3158013" cy="535553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1462" tIns="45731" rIns="91462" bIns="45731">
            <a:spAutoFit/>
          </a:bodyPr>
          <a:lstStyle/>
          <a:p>
            <a:pPr defTabSz="914618">
              <a:lnSpc>
                <a:spcPct val="90000"/>
              </a:lnSpc>
              <a:defRPr/>
            </a:pP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</a:t>
            </a:r>
            <a:r>
              <a:rPr lang="ru-RU" sz="16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7,5 % </a:t>
            </a:r>
          </a:p>
          <a:p>
            <a:pPr defTabSz="914618">
              <a:lnSpc>
                <a:spcPct val="90000"/>
              </a:lnSpc>
              <a:defRPr/>
            </a:pP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3,75% </a:t>
            </a: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МСП)</a:t>
            </a:r>
          </a:p>
        </p:txBody>
      </p:sp>
      <p:pic>
        <p:nvPicPr>
          <p:cNvPr id="5122" name="Picture 2" descr="http://interarctic.ru/src/images/og-main-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1392720"/>
            <a:ext cx="1099580" cy="8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6" name="Диаграмма 115"/>
          <p:cNvGraphicFramePr/>
          <p:nvPr>
            <p:extLst>
              <p:ext uri="{D42A27DB-BD31-4B8C-83A1-F6EECF244321}">
                <p14:modId xmlns:p14="http://schemas.microsoft.com/office/powerpoint/2010/main" val="580508627"/>
              </p:ext>
            </p:extLst>
          </p:nvPr>
        </p:nvGraphicFramePr>
        <p:xfrm>
          <a:off x="147751" y="3346681"/>
          <a:ext cx="2730391" cy="252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4077381870"/>
              </p:ext>
            </p:extLst>
          </p:nvPr>
        </p:nvGraphicFramePr>
        <p:xfrm>
          <a:off x="3026678" y="3666259"/>
          <a:ext cx="2718410" cy="221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218365" y="2956664"/>
            <a:ext cx="5292806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Малое и среднее предпринимательство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6456" y="3382269"/>
            <a:ext cx="5616625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1 января 2022 года  в Архангельске зарегистрирован  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15 301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субъект МСП</a:t>
            </a: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/>
          <a:stretch/>
        </p:blipFill>
        <p:spPr>
          <a:xfrm>
            <a:off x="178286" y="5784275"/>
            <a:ext cx="1394495" cy="9347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49688" y="6116293"/>
            <a:ext cx="395138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Проведена оценка регулирующего воздействия </a:t>
            </a:r>
            <a:br>
              <a:rPr lang="ru-RU" sz="1400" dirty="0">
                <a:latin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проектов нормативных правовых актов</a:t>
            </a:r>
          </a:p>
        </p:txBody>
      </p:sp>
      <p:pic>
        <p:nvPicPr>
          <p:cNvPr id="37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 descr="C:\Users\VoevodkinaAV\Downloads\complianc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2906567"/>
            <a:ext cx="435346" cy="472443"/>
          </a:xfrm>
          <a:prstGeom prst="rect">
            <a:avLst/>
          </a:prstGeom>
          <a:noFill/>
          <a:extLst/>
        </p:spPr>
      </p:pic>
      <p:pic>
        <p:nvPicPr>
          <p:cNvPr id="39" name="Picture 9" descr="C:\Users\VoevodkinaAV\Downloads\writ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81" y="5463324"/>
            <a:ext cx="383451" cy="529284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VoevodkinaAV\Downloads\contrac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38" y="4155673"/>
            <a:ext cx="394412" cy="512448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VoevodkinaAV\Downloads\document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79" y="3562398"/>
            <a:ext cx="387227" cy="4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VoevodkinaAV\Downloads\docum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81" y="4838718"/>
            <a:ext cx="393331" cy="49532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1871" y="54590"/>
            <a:ext cx="4217390" cy="381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latin typeface="Cambria" panose="02040503050406030204" pitchFamily="18" charset="0"/>
              </a:rPr>
              <a:t>Муниципальный контроль 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15170" y="635329"/>
            <a:ext cx="0" cy="6064948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41052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55726" y="794149"/>
            <a:ext cx="4320772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Контроль за соблюдением Правил благоустройства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17455" y="5202146"/>
            <a:ext cx="3097715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Осуществляется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контроль</a:t>
            </a: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 соблюдением Правил благоустройства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рамках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восстановления дорожного полотна</a:t>
            </a: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после производства земляных работ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193273" y="2959583"/>
            <a:ext cx="4604656" cy="669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1408680" y="1190358"/>
            <a:ext cx="2234585" cy="826346"/>
          </a:xfrm>
          <a:prstGeom prst="roundRect">
            <a:avLst>
              <a:gd name="adj" fmla="val 4623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08680" y="1190358"/>
            <a:ext cx="2157632" cy="82634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Составлено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175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протоколов об административных правонарушениях</a:t>
            </a:r>
            <a:endParaRPr lang="ru-RU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3578" y="1194425"/>
            <a:ext cx="1230280" cy="834524"/>
          </a:xfrm>
          <a:prstGeom prst="roundRect">
            <a:avLst>
              <a:gd name="adj" fmla="val 4623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338" y="1206247"/>
            <a:ext cx="1195396" cy="830997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dirty="0" smtClean="0">
                <a:latin typeface="Times New Roman" panose="02020603050405020304" pitchFamily="18" charset="0"/>
              </a:rPr>
              <a:t>Выявлено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414</a:t>
            </a:r>
            <a:endParaRPr lang="ru-RU" sz="15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500" dirty="0" smtClean="0">
                <a:latin typeface="Times New Roman" panose="02020603050405020304" pitchFamily="18" charset="0"/>
              </a:rPr>
              <a:t>нарушений Правил</a:t>
            </a:r>
            <a:endParaRPr lang="ru-RU" sz="15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758332" y="1194424"/>
            <a:ext cx="1263925" cy="822279"/>
            <a:chOff x="2587701" y="1666742"/>
            <a:chExt cx="1951423" cy="791622"/>
          </a:xfr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2587701" y="1666742"/>
              <a:ext cx="1951423" cy="791622"/>
            </a:xfrm>
            <a:prstGeom prst="roundRect">
              <a:avLst>
                <a:gd name="adj" fmla="val 5822"/>
              </a:avLst>
            </a:prstGeom>
            <a:grpFill/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653380" y="1738307"/>
              <a:ext cx="1806799" cy="653312"/>
            </a:xfrm>
            <a:prstGeom prst="rect">
              <a:avLst/>
            </a:prstGeom>
            <a:grpFill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Сумма штрафов </a:t>
              </a:r>
              <a:endParaRPr lang="ru-RU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3</a:t>
              </a:r>
              <a:r>
                <a:rPr lang="ru-RU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млн. руб</a:t>
              </a:r>
              <a:r>
                <a:rPr lang="ru-RU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cxnSp>
        <p:nvCxnSpPr>
          <p:cNvPr id="92" name="Прямая соединительная линия 91"/>
          <p:cNvCxnSpPr/>
          <p:nvPr/>
        </p:nvCxnSpPr>
        <p:spPr>
          <a:xfrm flipH="1">
            <a:off x="155638" y="2242670"/>
            <a:ext cx="4631832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68449" y="2302103"/>
            <a:ext cx="2560730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Жилищный контроль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>
            <a:off x="151210" y="4869160"/>
            <a:ext cx="4604656" cy="669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93578" y="4981896"/>
            <a:ext cx="3484203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Дорожный контроль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28665" y="6220725"/>
            <a:ext cx="2904622" cy="520387"/>
          </a:xfrm>
          <a:prstGeom prst="roundRect">
            <a:avLst>
              <a:gd name="adj" fmla="val 4623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928664" y="6220725"/>
            <a:ext cx="287516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Выдано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421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</a:rPr>
              <a:t>согласование </a:t>
            </a:r>
            <a:br>
              <a:rPr lang="ru-RU" sz="1400" dirty="0" smtClean="0">
                <a:latin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</a:rPr>
              <a:t>на производство земляных работ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09670" y="794148"/>
            <a:ext cx="4414324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Правовая деятельность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313040" y="1196753"/>
            <a:ext cx="2764516" cy="596086"/>
          </a:xfrm>
          <a:prstGeom prst="roundRect">
            <a:avLst>
              <a:gd name="adj" fmla="val 4623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Проведена правовая экспертиза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2 568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</a:rPr>
              <a:t>МПА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31287" y="2996952"/>
            <a:ext cx="4005594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Контрольно-ревизионная деятельность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307852" y="3302504"/>
            <a:ext cx="2659139" cy="721578"/>
          </a:xfrm>
          <a:prstGeom prst="roundRect">
            <a:avLst>
              <a:gd name="adj" fmla="val 4623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2021 </a:t>
            </a:r>
            <a:r>
              <a:rPr lang="ru-RU" sz="1600" dirty="0">
                <a:latin typeface="Times New Roman" panose="02020603050405020304" pitchFamily="18" charset="0"/>
              </a:rPr>
              <a:t>году проведено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r>
              <a:rPr lang="ru-RU" sz="1600" dirty="0">
                <a:latin typeface="Times New Roman" panose="02020603050405020304" pitchFamily="18" charset="0"/>
              </a:rPr>
              <a:t> контрольное мероприятие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5193273" y="4850674"/>
            <a:ext cx="4604656" cy="669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453734" y="4942109"/>
            <a:ext cx="3484203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Предупреждение ГО и ЧС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193274" y="5241934"/>
            <a:ext cx="294621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Режим повышенной готовности  функционирования  вводился 4 раза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3274" y="5685238"/>
            <a:ext cx="307209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Сооружено </a:t>
            </a:r>
            <a:r>
              <a:rPr lang="ru-RU" sz="1400" dirty="0">
                <a:latin typeface="Times New Roman" panose="02020603050405020304" pitchFamily="18" charset="0"/>
              </a:rPr>
              <a:t>6 пешеходных </a:t>
            </a:r>
            <a:endParaRPr lang="ru-RU" sz="14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и 2 транспортная ледовых переправ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09670" y="6184302"/>
            <a:ext cx="306541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</a:rPr>
              <a:t>ыставлено </a:t>
            </a:r>
            <a:r>
              <a:rPr lang="ru-RU" sz="1400" dirty="0">
                <a:latin typeface="Times New Roman" panose="02020603050405020304" pitchFamily="18" charset="0"/>
              </a:rPr>
              <a:t>250 различных знаков </a:t>
            </a:r>
            <a:endParaRPr lang="ru-RU" sz="14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безопасности </a:t>
            </a:r>
            <a:r>
              <a:rPr lang="ru-RU" sz="1400" dirty="0">
                <a:latin typeface="Times New Roman" panose="02020603050405020304" pitchFamily="18" charset="0"/>
              </a:rPr>
              <a:t>на водных объектах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307830" y="4105275"/>
            <a:ext cx="2659162" cy="596086"/>
          </a:xfrm>
          <a:prstGeom prst="roundRect">
            <a:avLst>
              <a:gd name="adj" fmla="val 4623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Выявлено нарушений 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на сумму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99,8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млн. рублей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307854" y="2108979"/>
            <a:ext cx="2759088" cy="646283"/>
          </a:xfrm>
          <a:prstGeom prst="roundRect">
            <a:avLst>
              <a:gd name="adj" fmla="val 4623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В пользу Администрации города взыскано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29,2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млн. рублей по исковым заявлениям</a:t>
            </a:r>
          </a:p>
        </p:txBody>
      </p:sp>
      <p:pic>
        <p:nvPicPr>
          <p:cNvPr id="6146" name="Picture 2" descr="Юридическое заявление. уведомление суда, решение судьи, судебная система. юрист, поверенный изучает бумаги мультипликационного персонажа. Бесплатные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84" y="1221392"/>
            <a:ext cx="1688370" cy="16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ntrepka.ru/assets/images/revizionnaya-komiss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93" y="3356992"/>
            <a:ext cx="1731243" cy="1175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spaziocalmo.it/wp-content/uploads/2020/05/spazio_calmo_sicurezza_inclusiva-m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8" y="5587014"/>
            <a:ext cx="1712853" cy="10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242769"/>
              </p:ext>
            </p:extLst>
          </p:nvPr>
        </p:nvGraphicFramePr>
        <p:xfrm>
          <a:off x="110950" y="2599229"/>
          <a:ext cx="2363653" cy="22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47150"/>
              </p:ext>
            </p:extLst>
          </p:nvPr>
        </p:nvGraphicFramePr>
        <p:xfrm>
          <a:off x="2589347" y="2625460"/>
          <a:ext cx="2363653" cy="222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8463" y="2586390"/>
            <a:ext cx="2426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проверок, ед.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 flipH="1">
            <a:off x="2686670" y="2586390"/>
            <a:ext cx="2554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штрафов, млн. руб.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gubakhaokrug.ru/upload/gubakha/versions/15079/147939/home-inspection-featured-judy-gr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29" y="3039450"/>
            <a:ext cx="1101530" cy="7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84" y="5373216"/>
            <a:ext cx="1520460" cy="124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7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11" y="1057061"/>
            <a:ext cx="2519942" cy="15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Скругленный прямоугольник 74"/>
          <p:cNvSpPr/>
          <p:nvPr/>
        </p:nvSpPr>
        <p:spPr>
          <a:xfrm>
            <a:off x="238136" y="4168603"/>
            <a:ext cx="4096592" cy="779097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</a:rPr>
              <a:t>В 2021 году  утверждено: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</a:rPr>
              <a:t>  18 проектов планировок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</a:rPr>
              <a:t>8 проектов межевания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3340" y="28180"/>
            <a:ext cx="2515444" cy="39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latin typeface="Cambria" panose="02040503050406030204" pitchFamily="18" charset="0"/>
              </a:rPr>
              <a:t>Строительство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25008" y="692696"/>
            <a:ext cx="4549696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ВЦП «Обеспечение жильем молодых семей …»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4808984" y="2808999"/>
            <a:ext cx="4896544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4678498" y="1107371"/>
            <a:ext cx="0" cy="5832648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272480" y="5085184"/>
            <a:ext cx="2271400" cy="855107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Проведено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5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 аукционов  и заключены договоры о развитии застроенных территорий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61320" y="3624072"/>
            <a:ext cx="3982420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82,3%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территорий  города  Архангельска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разработаны проекты планировок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78293" y="3261381"/>
            <a:ext cx="5074834" cy="153577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2021 году: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построено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жилых дома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расселено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916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человек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13,7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кв. м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аварийного жилья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);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ведется строительство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домов</a:t>
            </a: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под расселение;</a:t>
            </a:r>
          </a:p>
        </p:txBody>
      </p:sp>
      <p:pic>
        <p:nvPicPr>
          <p:cNvPr id="3076" name="Picture 4" descr="C:\Users\VoevodkinaAV\Downloads\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64" y="3628162"/>
            <a:ext cx="504928" cy="5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Скругленный прямоугольник 76"/>
          <p:cNvSpPr/>
          <p:nvPr/>
        </p:nvSpPr>
        <p:spPr>
          <a:xfrm>
            <a:off x="272480" y="6081112"/>
            <a:ext cx="2264316" cy="703088"/>
          </a:xfrm>
          <a:prstGeom prst="roundRect">
            <a:avLst>
              <a:gd name="adj" fmla="val 5572"/>
            </a:avLst>
          </a:prstGeom>
          <a:noFill/>
          <a:ln w="6350">
            <a:solidFill>
              <a:schemeClr val="tx2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Определены 12 территорий для комплексного развития 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264080" y="3501768"/>
            <a:ext cx="4323112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7523212" y="1515221"/>
            <a:ext cx="219484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</a:rPr>
              <a:t>В 2021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семей улучшили жилищные условия в рамках ВЦП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936812" y="5023669"/>
            <a:ext cx="4705446" cy="493563"/>
            <a:chOff x="4893881" y="3492651"/>
            <a:chExt cx="2245704" cy="873228"/>
          </a:xfr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4893881" y="3492651"/>
              <a:ext cx="2245704" cy="827999"/>
            </a:xfrm>
            <a:prstGeom prst="roundRect">
              <a:avLst>
                <a:gd name="adj" fmla="val 5572"/>
              </a:avLst>
            </a:prstGeom>
            <a:grpFill/>
            <a:ln w="63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20360" y="3513753"/>
              <a:ext cx="2186984" cy="852126"/>
            </a:xfrm>
            <a:prstGeom prst="rect">
              <a:avLst/>
            </a:prstGeom>
            <a:grpFill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До 2025 года планируется расселить </a:t>
              </a:r>
              <a:b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более 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150</a:t>
              </a:r>
              <a:r>
                <a:rPr lang="ru-RU" sz="14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тыс. кв. м 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жилья </a:t>
              </a:r>
              <a:r>
                <a:rPr lang="ru-RU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13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&gt; 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9 4</a:t>
              </a:r>
              <a:r>
                <a:rPr lang="en-US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00</a:t>
              </a:r>
              <a:r>
                <a:rPr lang="ru-RU" sz="18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чел.</a:t>
              </a:r>
              <a:r>
                <a:rPr lang="ru-RU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678498" y="2889683"/>
            <a:ext cx="5171046" cy="472403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Реализация национального проекта </a:t>
            </a:r>
            <a:b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«Жилье и городская среда»</a:t>
            </a:r>
          </a:p>
        </p:txBody>
      </p:sp>
      <p:graphicFrame>
        <p:nvGraphicFramePr>
          <p:cNvPr id="50" name="Диаграмма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99981"/>
              </p:ext>
            </p:extLst>
          </p:nvPr>
        </p:nvGraphicFramePr>
        <p:xfrm>
          <a:off x="232679" y="974701"/>
          <a:ext cx="4299234" cy="245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76536" y="68992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ввода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жилья,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кв. м </a:t>
            </a:r>
          </a:p>
        </p:txBody>
      </p:sp>
      <p:pic>
        <p:nvPicPr>
          <p:cNvPr id="19" name="Picture 2" descr="https://pbs.twimg.com/media/EwSUvjmWgAAoP_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95" y="5301208"/>
            <a:ext cx="1735276" cy="1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arhcity.ru/data/0/15072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60" y="3447524"/>
            <a:ext cx="1952545" cy="13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4936811" y="5658900"/>
            <a:ext cx="4951528" cy="999040"/>
            <a:chOff x="164170" y="5445224"/>
            <a:chExt cx="2219744" cy="999040"/>
          </a:xfr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64170" y="5445224"/>
              <a:ext cx="2111424" cy="999040"/>
            </a:xfrm>
            <a:prstGeom prst="roundRect">
              <a:avLst>
                <a:gd name="adj" fmla="val 5572"/>
              </a:avLst>
            </a:prstGeom>
            <a:grpFill/>
            <a:ln w="63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4170" y="5470186"/>
              <a:ext cx="2219744" cy="974078"/>
            </a:xfrm>
            <a:prstGeom prst="rect">
              <a:avLst/>
            </a:prstGeom>
            <a:grpFill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 algn="just"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За 2021 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год исполнено </a:t>
              </a:r>
              <a:r>
                <a:rPr lang="ru-RU" sz="1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203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судебных решения:</a:t>
              </a:r>
            </a:p>
            <a:p>
              <a:pPr algn="just"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в рамках программы «Переселение граждан ……..»  - 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146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путем предоставления  жилых помещений - 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52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путем  денежной  выплаты по мировым соглашениям - 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32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28497" y="0"/>
            <a:ext cx="5716330" cy="426327"/>
          </a:xfrm>
          <a:prstGeom prst="rect">
            <a:avLst/>
          </a:prstGeom>
        </p:spPr>
        <p:txBody>
          <a:bodyPr vert="horz" lIns="80465" tIns="40232" rIns="80465" bIns="40232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528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2200" b="1" dirty="0" smtClean="0">
                <a:latin typeface="Cambria" panose="02040503050406030204" pitchFamily="18" charset="0"/>
              </a:rPr>
              <a:t>Масштабные инвестиционные проекты</a:t>
            </a:r>
            <a:endParaRPr lang="en-US" sz="2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" y="836712"/>
            <a:ext cx="4812482" cy="223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4" name="Скругленный прямоугольник 143"/>
          <p:cNvSpPr/>
          <p:nvPr/>
        </p:nvSpPr>
        <p:spPr>
          <a:xfrm>
            <a:off x="4592960" y="2680584"/>
            <a:ext cx="2544281" cy="796420"/>
          </a:xfrm>
          <a:prstGeom prst="roundRect">
            <a:avLst>
              <a:gd name="adj" fmla="val 2558"/>
            </a:avLst>
          </a:prstGeom>
          <a:noFill/>
          <a:ln w="15875">
            <a:solidFill>
              <a:srgbClr val="5F2888"/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25" tIns="51963" rIns="103925" bIns="51963" rtlCol="0" anchor="ctr"/>
          <a:lstStyle/>
          <a:p>
            <a:pPr marL="14434" algn="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квартал по </a:t>
            </a:r>
          </a:p>
          <a:p>
            <a:pPr marL="14434" algn="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Ленинградский  </a:t>
            </a:r>
          </a:p>
        </p:txBody>
      </p:sp>
      <p:sp>
        <p:nvSpPr>
          <p:cNvPr id="145" name="object 4"/>
          <p:cNvSpPr txBox="1"/>
          <p:nvPr/>
        </p:nvSpPr>
        <p:spPr>
          <a:xfrm>
            <a:off x="5203625" y="3308218"/>
            <a:ext cx="2191788" cy="8463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50000"/>
              </a:lnSpc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495348" y="3389467"/>
            <a:ext cx="175601" cy="307805"/>
          </a:xfrm>
          <a:prstGeom prst="rect">
            <a:avLst/>
          </a:prstGeom>
          <a:noFill/>
        </p:spPr>
        <p:txBody>
          <a:bodyPr wrap="square" lIns="121949" tIns="60974" rIns="121949" bIns="60974" rtlCol="0">
            <a:spAutoFit/>
          </a:bodyPr>
          <a:lstStyle/>
          <a:p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47" name="Рисунок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89" y="2810968"/>
            <a:ext cx="444049" cy="5050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8" name="Скругленный прямоугольник 147"/>
          <p:cNvSpPr/>
          <p:nvPr/>
        </p:nvSpPr>
        <p:spPr>
          <a:xfrm>
            <a:off x="4592960" y="3543369"/>
            <a:ext cx="2550309" cy="1079869"/>
          </a:xfrm>
          <a:prstGeom prst="roundRect">
            <a:avLst>
              <a:gd name="adj" fmla="val 4808"/>
            </a:avLst>
          </a:prstGeom>
          <a:noFill/>
          <a:ln w="158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25" tIns="51963" rIns="103925" bIns="51963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47 000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передается городу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3 290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(68 квартир).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Ввод в эксплуатацию 2027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г.</a:t>
            </a:r>
            <a:endParaRPr lang="ru-RU" sz="1300" b="1" dirty="0">
              <a:solidFill>
                <a:srgbClr val="5F288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7257256" y="2680584"/>
            <a:ext cx="2520280" cy="786355"/>
          </a:xfrm>
          <a:prstGeom prst="roundRect">
            <a:avLst>
              <a:gd name="adj" fmla="val 2558"/>
            </a:avLst>
          </a:prstGeom>
          <a:noFill/>
          <a:ln w="15875">
            <a:solidFill>
              <a:srgbClr val="5F2888"/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25" tIns="51963" rIns="103925" bIns="51963" rtlCol="0" anchor="ctr"/>
          <a:lstStyle/>
          <a:p>
            <a:pPr marL="14434" algn="r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ЖК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Ломоносовский</a:t>
            </a:r>
          </a:p>
          <a:p>
            <a:pPr marL="14434" algn="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парк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302131" y="4862149"/>
            <a:ext cx="2484066" cy="644183"/>
          </a:xfrm>
          <a:prstGeom prst="roundRect">
            <a:avLst>
              <a:gd name="adj" fmla="val 2558"/>
            </a:avLst>
          </a:prstGeom>
          <a:noFill/>
          <a:ln w="15875">
            <a:solidFill>
              <a:srgbClr val="5F2888"/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25" tIns="51963" rIns="103925" bIns="51963" rtlCol="0" anchor="ctr"/>
          <a:lstStyle/>
          <a:p>
            <a:pPr marL="14434" algn="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 в округе Варавино-Фактория</a:t>
            </a:r>
          </a:p>
        </p:txBody>
      </p:sp>
      <p:pic>
        <p:nvPicPr>
          <p:cNvPr id="151" name="Рисунок 1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51" y="4919305"/>
            <a:ext cx="376803" cy="450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2" name="Рисунок 1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15" y="2832725"/>
            <a:ext cx="486372" cy="492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" name="Скругленный прямоугольник 152"/>
          <p:cNvSpPr/>
          <p:nvPr/>
        </p:nvSpPr>
        <p:spPr>
          <a:xfrm>
            <a:off x="7293260" y="5594102"/>
            <a:ext cx="2492937" cy="1056029"/>
          </a:xfrm>
          <a:prstGeom prst="roundRect">
            <a:avLst>
              <a:gd name="adj" fmla="val 1875"/>
            </a:avLst>
          </a:prstGeom>
          <a:noFill/>
          <a:ln w="15875">
            <a:solidFill>
              <a:srgbClr val="5F2888"/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25" tIns="51963" rIns="103925" bIns="51963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36 000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передается городу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2 520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(54 квартиры).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Ввод в эксплуатацию 2027 г.</a:t>
            </a: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7257256" y="3543367"/>
            <a:ext cx="2520280" cy="1079871"/>
          </a:xfrm>
          <a:prstGeom prst="roundRect">
            <a:avLst>
              <a:gd name="adj" fmla="val 1875"/>
            </a:avLst>
          </a:prstGeom>
          <a:noFill/>
          <a:ln w="158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25" tIns="51963" rIns="103925" bIns="51963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21 000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передается городу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1 470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(21 квартира).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Ввод в эксплуатацию 2026 г. </a:t>
            </a:r>
          </a:p>
        </p:txBody>
      </p:sp>
      <p:pic>
        <p:nvPicPr>
          <p:cNvPr id="1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923701"/>
            <a:ext cx="2385173" cy="175433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22" y="938152"/>
            <a:ext cx="2380187" cy="173236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Скругленный прямоугольник 156"/>
          <p:cNvSpPr/>
          <p:nvPr/>
        </p:nvSpPr>
        <p:spPr>
          <a:xfrm>
            <a:off x="4592960" y="4845156"/>
            <a:ext cx="2530747" cy="658128"/>
          </a:xfrm>
          <a:prstGeom prst="roundRect">
            <a:avLst>
              <a:gd name="adj" fmla="val 2558"/>
            </a:avLst>
          </a:prstGeom>
          <a:noFill/>
          <a:ln w="15875">
            <a:solidFill>
              <a:srgbClr val="5F2888"/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25" tIns="51963" rIns="103925" bIns="51963" rtlCol="0" anchor="ctr"/>
          <a:lstStyle/>
          <a:p>
            <a:pPr marL="14434"/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ЖК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pPr marL="14434" algn="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Карпогорской</a:t>
            </a:r>
          </a:p>
        </p:txBody>
      </p:sp>
      <p:pic>
        <p:nvPicPr>
          <p:cNvPr id="158" name="Рисунок 1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30" y="4869415"/>
            <a:ext cx="411630" cy="493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9" name="Скругленный прямоугольник 158"/>
          <p:cNvSpPr/>
          <p:nvPr/>
        </p:nvSpPr>
        <p:spPr>
          <a:xfrm>
            <a:off x="4592961" y="5594102"/>
            <a:ext cx="2544282" cy="1056029"/>
          </a:xfrm>
          <a:prstGeom prst="roundRect">
            <a:avLst>
              <a:gd name="adj" fmla="val 1875"/>
            </a:avLst>
          </a:prstGeom>
          <a:noFill/>
          <a:ln w="15875">
            <a:solidFill>
              <a:srgbClr val="5F2888"/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25" tIns="51963" rIns="103925" bIns="51963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20 000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передается городу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1 420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(20 квартир).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Ввод в эксплуатацию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2028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г.</a:t>
            </a:r>
            <a:r>
              <a:rPr lang="ru-RU" sz="1400" b="1" dirty="0">
                <a:solidFill>
                  <a:srgbClr val="5F288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234385" y="3321499"/>
            <a:ext cx="4178672" cy="587553"/>
          </a:xfrm>
          <a:prstGeom prst="roundRect">
            <a:avLst>
              <a:gd name="adj" fmla="val 2558"/>
            </a:avLst>
          </a:prstGeom>
          <a:noFill/>
          <a:ln w="15875">
            <a:solidFill>
              <a:srgbClr val="5F2888"/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9" tIns="51956" rIns="103909" bIns="51956" rtlCol="0" anchor="ctr"/>
          <a:lstStyle/>
          <a:p>
            <a:pPr marL="14432" algn="ctr"/>
            <a:r>
              <a:rPr lang="ru-RU" b="1" spc="113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 "Квартал 152"</a:t>
            </a:r>
          </a:p>
        </p:txBody>
      </p:sp>
      <p:pic>
        <p:nvPicPr>
          <p:cNvPr id="161" name="Рисунок 1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5" y="3416498"/>
            <a:ext cx="323014" cy="397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2" name="Скругленный прямоугольник 9">
            <a:extLst>
              <a:ext uri="{FF2B5EF4-FFF2-40B4-BE49-F238E27FC236}">
                <a16:creationId xmlns:a16="http://schemas.microsoft.com/office/drawing/2014/main" xmlns="" id="{36764C7B-3D94-4239-8488-6FC556511DDA}"/>
              </a:ext>
            </a:extLst>
          </p:cNvPr>
          <p:cNvSpPr/>
          <p:nvPr/>
        </p:nvSpPr>
        <p:spPr>
          <a:xfrm>
            <a:off x="262993" y="5730188"/>
            <a:ext cx="4160021" cy="963173"/>
          </a:xfrm>
          <a:prstGeom prst="roundRect">
            <a:avLst>
              <a:gd name="adj" fmla="val 5133"/>
            </a:avLst>
          </a:prstGeom>
          <a:noFill/>
          <a:ln w="15875">
            <a:solidFill>
              <a:srgbClr val="5F2888"/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9" tIns="51956" rIns="103909" bIns="51956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Физкультурно-оздоровительный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комплекс с бассейном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200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234385" y="5009167"/>
            <a:ext cx="4178672" cy="682074"/>
          </a:xfrm>
          <a:prstGeom prst="roundRect">
            <a:avLst>
              <a:gd name="adj" fmla="val 4245"/>
            </a:avLst>
          </a:prstGeom>
          <a:noFill/>
          <a:ln w="15875">
            <a:solidFill>
              <a:srgbClr val="5F2888"/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9" tIns="51956" rIns="103909" bIns="51956"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Детский сад на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220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220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млн. рублей </a:t>
            </a: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8" y="5090357"/>
            <a:ext cx="400427" cy="468745"/>
          </a:xfrm>
          <a:prstGeom prst="rect">
            <a:avLst/>
          </a:prstGeom>
          <a:noFill/>
        </p:spPr>
      </p:pic>
      <p:pic>
        <p:nvPicPr>
          <p:cNvPr id="165" name="Picture 7" descr="C:\Users\VoevodkinaAV\Downloads\gy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4" y="5925276"/>
            <a:ext cx="604889" cy="576064"/>
          </a:xfrm>
          <a:prstGeom prst="rect">
            <a:avLst/>
          </a:prstGeom>
          <a:noFill/>
          <a:extLst/>
        </p:spPr>
      </p:pic>
      <p:sp>
        <p:nvSpPr>
          <p:cNvPr id="166" name="Скругленный прямоугольник 9">
            <a:extLst>
              <a:ext uri="{FF2B5EF4-FFF2-40B4-BE49-F238E27FC236}">
                <a16:creationId xmlns:a16="http://schemas.microsoft.com/office/drawing/2014/main" xmlns="" id="{118CF583-CB86-42F1-AE1C-17160855CADA}"/>
              </a:ext>
            </a:extLst>
          </p:cNvPr>
          <p:cNvSpPr/>
          <p:nvPr/>
        </p:nvSpPr>
        <p:spPr>
          <a:xfrm>
            <a:off x="234385" y="4083302"/>
            <a:ext cx="4178672" cy="752798"/>
          </a:xfrm>
          <a:prstGeom prst="roundRect">
            <a:avLst>
              <a:gd name="adj" fmla="val 1875"/>
            </a:avLst>
          </a:prstGeom>
          <a:noFill/>
          <a:ln w="15875">
            <a:solidFill>
              <a:srgbClr val="5F2888"/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9" tIns="51956" rIns="103909" bIns="51956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Бюджет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5,6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млрд. рублей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жилья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тыс. м</a:t>
            </a:r>
            <a:r>
              <a:rPr lang="ru-RU" sz="16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7" name="Picture 3" descr="C:\Users\VoevodkinaAV\Downloads\budge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3" y="4180980"/>
            <a:ext cx="483623" cy="442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661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195602"/>
              </p:ext>
            </p:extLst>
          </p:nvPr>
        </p:nvGraphicFramePr>
        <p:xfrm>
          <a:off x="583760" y="3855682"/>
          <a:ext cx="2860334" cy="2813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80498" y="216"/>
            <a:ext cx="6964790" cy="426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latin typeface="Cambria" panose="02040503050406030204" pitchFamily="18" charset="0"/>
              </a:rPr>
              <a:t>Управление муниципальной собственностью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23415" y="3789040"/>
            <a:ext cx="9582113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23415" y="908720"/>
            <a:ext cx="3637769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Балансовая 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стоимость муниципального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имущества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41,8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млрд. руб.,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том числе: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0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750474"/>
              </p:ext>
            </p:extLst>
          </p:nvPr>
        </p:nvGraphicFramePr>
        <p:xfrm>
          <a:off x="7107333" y="3216304"/>
          <a:ext cx="3318275" cy="332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547864"/>
              </p:ext>
            </p:extLst>
          </p:nvPr>
        </p:nvGraphicFramePr>
        <p:xfrm>
          <a:off x="3721873" y="3789039"/>
          <a:ext cx="3081291" cy="292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8136" y="3861631"/>
            <a:ext cx="288293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300" b="1" dirty="0">
                <a:latin typeface="Times New Roman"/>
                <a:ea typeface="Times New Roman"/>
              </a:rPr>
              <a:t>Доходы городского бюджета от сдачи в </a:t>
            </a:r>
            <a:r>
              <a:rPr lang="ru-RU" sz="1300" b="1" dirty="0" smtClean="0">
                <a:latin typeface="Times New Roman"/>
                <a:ea typeface="Times New Roman"/>
              </a:rPr>
              <a:t>аренду муниципального </a:t>
            </a:r>
            <a:r>
              <a:rPr lang="ru-RU" sz="1300" b="1" dirty="0">
                <a:latin typeface="Times New Roman"/>
                <a:ea typeface="Times New Roman"/>
              </a:rPr>
              <a:t>имущества, млн. </a:t>
            </a:r>
            <a:r>
              <a:rPr lang="ru-RU" sz="1300" b="1" dirty="0" smtClean="0">
                <a:latin typeface="Times New Roman"/>
                <a:ea typeface="Times New Roman"/>
              </a:rPr>
              <a:t>руб</a:t>
            </a:r>
            <a:r>
              <a:rPr lang="ru-RU" sz="1300" dirty="0" smtClean="0">
                <a:latin typeface="Times New Roman"/>
                <a:ea typeface="Times New Roman"/>
              </a:rPr>
              <a:t>.</a:t>
            </a:r>
            <a:endParaRPr lang="ru-RU" sz="13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08629" y="3878678"/>
            <a:ext cx="299737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300" b="1" dirty="0">
                <a:latin typeface="Times New Roman"/>
                <a:ea typeface="Times New Roman"/>
              </a:rPr>
              <a:t>Доходы </a:t>
            </a:r>
            <a:r>
              <a:rPr lang="ru-RU" sz="1300" b="1" dirty="0" smtClean="0">
                <a:latin typeface="Times New Roman"/>
                <a:ea typeface="Times New Roman"/>
              </a:rPr>
              <a:t>городского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300" b="1" dirty="0" smtClean="0">
                <a:latin typeface="Times New Roman"/>
                <a:ea typeface="Times New Roman"/>
              </a:rPr>
              <a:t>бюджета </a:t>
            </a:r>
            <a:r>
              <a:rPr lang="ru-RU" sz="1300" b="1" dirty="0">
                <a:latin typeface="Times New Roman"/>
                <a:ea typeface="Times New Roman"/>
              </a:rPr>
              <a:t>от продажи </a:t>
            </a:r>
            <a:r>
              <a:rPr lang="ru-RU" sz="1300" b="1" dirty="0" smtClean="0">
                <a:latin typeface="Times New Roman"/>
                <a:ea typeface="Times New Roman"/>
              </a:rPr>
              <a:t>муниципальной собственности, </a:t>
            </a:r>
            <a:r>
              <a:rPr lang="ru-RU" sz="1300" b="1" dirty="0">
                <a:latin typeface="Times New Roman"/>
                <a:ea typeface="Times New Roman"/>
              </a:rPr>
              <a:t>млн. </a:t>
            </a:r>
            <a:r>
              <a:rPr lang="ru-RU" sz="1300" b="1" dirty="0" smtClean="0">
                <a:latin typeface="Times New Roman"/>
                <a:ea typeface="Times New Roman"/>
              </a:rPr>
              <a:t>руб.</a:t>
            </a:r>
            <a:endParaRPr lang="ru-RU" sz="13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56856" y="3861630"/>
            <a:ext cx="302356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300" b="1" dirty="0">
                <a:latin typeface="Times New Roman"/>
                <a:ea typeface="Times New Roman"/>
              </a:rPr>
              <a:t>Доходы городского бюджета </a:t>
            </a:r>
            <a:r>
              <a:rPr lang="ru-RU" sz="1300" b="1" dirty="0" smtClean="0">
                <a:latin typeface="Times New Roman"/>
                <a:ea typeface="Times New Roman"/>
              </a:rPr>
              <a:t/>
            </a:r>
            <a:br>
              <a:rPr lang="ru-RU" sz="1300" b="1" dirty="0" smtClean="0">
                <a:latin typeface="Times New Roman"/>
                <a:ea typeface="Times New Roman"/>
              </a:rPr>
            </a:br>
            <a:r>
              <a:rPr lang="ru-RU" sz="1300" b="1" dirty="0" smtClean="0">
                <a:latin typeface="Times New Roman"/>
                <a:ea typeface="Times New Roman"/>
              </a:rPr>
              <a:t>от </a:t>
            </a:r>
            <a:r>
              <a:rPr lang="ru-RU" sz="1300" b="1" dirty="0">
                <a:latin typeface="Times New Roman"/>
                <a:ea typeface="Times New Roman"/>
              </a:rPr>
              <a:t>сдачи в </a:t>
            </a:r>
            <a:r>
              <a:rPr lang="ru-RU" sz="1300" b="1" dirty="0" smtClean="0">
                <a:latin typeface="Times New Roman"/>
                <a:ea typeface="Times New Roman"/>
              </a:rPr>
              <a:t>аренду муниципальных земельных участков, </a:t>
            </a:r>
            <a:r>
              <a:rPr lang="ru-RU" sz="1300" b="1" dirty="0">
                <a:latin typeface="Times New Roman"/>
                <a:ea typeface="Times New Roman"/>
              </a:rPr>
              <a:t>млн. </a:t>
            </a:r>
            <a:r>
              <a:rPr lang="ru-RU" sz="1300" b="1" dirty="0" smtClean="0">
                <a:latin typeface="Times New Roman"/>
                <a:ea typeface="Times New Roman"/>
              </a:rPr>
              <a:t>руб.</a:t>
            </a:r>
            <a:endParaRPr lang="ru-RU" sz="1300" b="1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062849" y="4489860"/>
            <a:ext cx="1233796" cy="1054536"/>
            <a:chOff x="-2031945" y="1830840"/>
            <a:chExt cx="1216588" cy="1084422"/>
          </a:xfrm>
          <a:noFill/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-2031944" y="1830840"/>
              <a:ext cx="1216587" cy="1084422"/>
            </a:xfrm>
            <a:prstGeom prst="roundRect">
              <a:avLst>
                <a:gd name="adj" fmla="val 5572"/>
              </a:avLst>
            </a:prstGeom>
            <a:grpFill/>
            <a:ln w="3175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2031945" y="1886267"/>
              <a:ext cx="1216587" cy="1006467"/>
            </a:xfrm>
            <a:prstGeom prst="rect">
              <a:avLst/>
            </a:prstGeom>
            <a:grpFill/>
            <a:ln w="317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600" dirty="0">
                  <a:latin typeface="Times New Roman"/>
                  <a:ea typeface="Times New Roman"/>
                </a:rPr>
                <a:t>З</a:t>
              </a:r>
              <a:r>
                <a:rPr lang="ru-RU" sz="1600" dirty="0" smtClean="0">
                  <a:effectLst/>
                  <a:latin typeface="Times New Roman"/>
                  <a:ea typeface="Times New Roman"/>
                </a:rPr>
                <a:t>аключено </a:t>
              </a:r>
            </a:p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rPr>
                <a:t>420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/>
                  <a:ea typeface="Times New Roman"/>
                </a:rPr>
                <a:t>договоров</a:t>
              </a:r>
              <a:r>
                <a:rPr lang="ru-RU" sz="1600" b="1" dirty="0" smtClean="0">
                  <a:solidFill>
                    <a:srgbClr val="C0000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ru-RU" sz="1600" dirty="0" smtClean="0">
                  <a:effectLst/>
                  <a:latin typeface="Times New Roman"/>
                  <a:ea typeface="Times New Roman"/>
                </a:rPr>
                <a:t>аренды </a:t>
              </a:r>
              <a:endParaRPr lang="ru-RU" sz="16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327606" y="4701011"/>
            <a:ext cx="1186495" cy="38417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5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13,6%</a:t>
            </a:r>
          </a:p>
          <a:p>
            <a:pPr>
              <a:lnSpc>
                <a:spcPct val="50000"/>
              </a:lnSpc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 плану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7309872" y="4571461"/>
            <a:ext cx="93479" cy="366219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5385048" y="4597318"/>
            <a:ext cx="1467850" cy="1063930"/>
            <a:chOff x="-2053600" y="2099102"/>
            <a:chExt cx="1190946" cy="981150"/>
          </a:xfrm>
          <a:noFill/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-2031775" y="2099102"/>
              <a:ext cx="1169121" cy="981150"/>
            </a:xfrm>
            <a:prstGeom prst="roundRect">
              <a:avLst>
                <a:gd name="adj" fmla="val 5572"/>
              </a:avLst>
            </a:prstGeom>
            <a:grpFill/>
            <a:ln w="3175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-2053600" y="2101523"/>
              <a:ext cx="1133079" cy="978729"/>
            </a:xfrm>
            <a:prstGeom prst="rect">
              <a:avLst/>
            </a:prstGeom>
            <a:grpFill/>
            <a:ln w="317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600" dirty="0">
                  <a:latin typeface="Times New Roman"/>
                  <a:ea typeface="Times New Roman"/>
                </a:rPr>
                <a:t>З</a:t>
              </a:r>
              <a:r>
                <a:rPr lang="ru-RU" sz="1600" dirty="0" smtClean="0">
                  <a:effectLst/>
                  <a:latin typeface="Times New Roman"/>
                  <a:ea typeface="Times New Roman"/>
                </a:rPr>
                <a:t>аключено </a:t>
              </a:r>
            </a:p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rPr>
                <a:t>184 </a:t>
              </a:r>
            </a:p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/>
                  <a:ea typeface="Times New Roman"/>
                </a:rPr>
                <a:t>договора</a:t>
              </a:r>
              <a:r>
                <a:rPr lang="ru-RU" sz="1600" b="1" dirty="0" smtClean="0">
                  <a:solidFill>
                    <a:srgbClr val="C0000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ru-RU" sz="1600" dirty="0" smtClean="0">
                  <a:effectLst/>
                  <a:latin typeface="Times New Roman"/>
                  <a:ea typeface="Times New Roman"/>
                </a:rPr>
                <a:t>аренды </a:t>
              </a:r>
              <a:endParaRPr lang="ru-RU" sz="1600" dirty="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3440832" y="3916089"/>
            <a:ext cx="3262" cy="266243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766966" y="943883"/>
            <a:ext cx="3015324" cy="830997"/>
            <a:chOff x="210140" y="3776936"/>
            <a:chExt cx="3138561" cy="864771"/>
          </a:xfrm>
          <a:noFill/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0585" y="3776936"/>
              <a:ext cx="3108116" cy="824189"/>
            </a:xfrm>
            <a:prstGeom prst="roundRect">
              <a:avLst>
                <a:gd name="adj" fmla="val 5572"/>
              </a:avLst>
            </a:prstGeom>
            <a:grp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10140" y="3776936"/>
              <a:ext cx="3063612" cy="864771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400" b="1" dirty="0" smtClean="0">
                  <a:latin typeface="Times New Roman"/>
                  <a:ea typeface="Times New Roman"/>
                </a:rPr>
                <a:t>148 МУ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</a:rPr>
                <a:t>, </a:t>
              </a:r>
              <a:r>
                <a:rPr lang="ru-RU" sz="1400" dirty="0" smtClean="0">
                  <a:latin typeface="Times New Roman"/>
                  <a:ea typeface="Times New Roman"/>
                </a:rPr>
                <a:t>за которыми на праве оперативного управления закреплено имущество на сумму</a:t>
              </a:r>
            </a:p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latin typeface="Times New Roman"/>
                  <a:ea typeface="Times New Roman"/>
                </a:rPr>
                <a:t> 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rPr>
                <a:t>8,6 </a:t>
              </a:r>
              <a:r>
                <a:rPr lang="ru-RU" sz="1400" dirty="0" smtClean="0">
                  <a:latin typeface="Times New Roman"/>
                  <a:ea typeface="Times New Roman"/>
                </a:rPr>
                <a:t>млрд. рублей</a:t>
              </a:r>
              <a:endParaRPr lang="ru-RU" sz="1400" dirty="0">
                <a:latin typeface="Times New Roman"/>
                <a:ea typeface="Times New Roman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452154" y="2170476"/>
            <a:ext cx="1250921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 2021 году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3816421" y="2473602"/>
            <a:ext cx="5173783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в доход городского бюджета поступили дивиденды </a:t>
            </a:r>
          </a:p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по акциям  акционерных обществ в размере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12,3 </a:t>
            </a:r>
            <a:r>
              <a:rPr lang="ru-RU" sz="1400" dirty="0" smtClean="0">
                <a:latin typeface="Times New Roman"/>
                <a:ea typeface="Times New Roman"/>
              </a:rPr>
              <a:t>млн. рублей:</a:t>
            </a:r>
          </a:p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по акциям ОАО «</a:t>
            </a:r>
            <a:r>
              <a:rPr lang="ru-RU" sz="1400" dirty="0" err="1" smtClean="0">
                <a:latin typeface="Times New Roman"/>
                <a:ea typeface="Times New Roman"/>
              </a:rPr>
              <a:t>Архангельскоблгаз</a:t>
            </a:r>
            <a:r>
              <a:rPr lang="ru-RU" sz="1400" dirty="0" smtClean="0">
                <a:latin typeface="Times New Roman"/>
                <a:ea typeface="Times New Roman"/>
              </a:rPr>
              <a:t>» –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10,7</a:t>
            </a:r>
            <a:r>
              <a:rPr lang="ru-RU" sz="1400" dirty="0" smtClean="0">
                <a:latin typeface="Times New Roman"/>
                <a:ea typeface="Times New Roman"/>
              </a:rPr>
              <a:t> млн. рублей;</a:t>
            </a:r>
          </a:p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по акциям АО «Центр расчетов» –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1,6</a:t>
            </a:r>
            <a:r>
              <a:rPr lang="ru-RU" sz="1400" dirty="0" smtClean="0">
                <a:latin typeface="Times New Roman"/>
                <a:ea typeface="Times New Roman"/>
              </a:rPr>
              <a:t> млн. рублей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48672" y="927481"/>
            <a:ext cx="2831748" cy="830997"/>
            <a:chOff x="67977" y="5229200"/>
            <a:chExt cx="2831748" cy="830997"/>
          </a:xfrm>
          <a:noFill/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67977" y="5250150"/>
              <a:ext cx="2796792" cy="792000"/>
            </a:xfrm>
            <a:prstGeom prst="roundRect">
              <a:avLst>
                <a:gd name="adj" fmla="val 5572"/>
              </a:avLst>
            </a:prstGeom>
            <a:grpFill/>
            <a:ln w="3175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28464" y="5229200"/>
              <a:ext cx="2771261" cy="830997"/>
            </a:xfrm>
            <a:prstGeom prst="rect">
              <a:avLst/>
            </a:prstGeom>
            <a:grpFill/>
            <a:ln w="317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</a:rPr>
                <a:t>10 МУП , </a:t>
              </a:r>
              <a:r>
                <a:rPr lang="ru-RU" sz="1400" dirty="0" smtClean="0">
                  <a:latin typeface="Times New Roman"/>
                  <a:ea typeface="Times New Roman"/>
                </a:rPr>
                <a:t>за которыми  на праве хозяйственного ведения  закреплено имущество на сумму 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rPr>
                <a:t>3,5</a:t>
              </a:r>
              <a:r>
                <a:rPr lang="ru-RU" sz="1400" dirty="0" smtClean="0">
                  <a:latin typeface="Times New Roman"/>
                  <a:ea typeface="Times New Roman"/>
                </a:rPr>
                <a:t>  млрд. руб. </a:t>
              </a:r>
              <a:endParaRPr lang="ru-RU" sz="1400" dirty="0">
                <a:latin typeface="Times New Roman"/>
                <a:ea typeface="Times New Roman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3956697" y="1775464"/>
            <a:ext cx="4111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C:\Users\VoevodkinaAV\Downloads\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1" y="2535712"/>
            <a:ext cx="734935" cy="7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единительная линия 69"/>
          <p:cNvCxnSpPr/>
          <p:nvPr/>
        </p:nvCxnSpPr>
        <p:spPr>
          <a:xfrm flipV="1">
            <a:off x="3761184" y="836712"/>
            <a:ext cx="0" cy="287321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6908629" y="3916089"/>
            <a:ext cx="6524" cy="266243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673506"/>
              </p:ext>
            </p:extLst>
          </p:nvPr>
        </p:nvGraphicFramePr>
        <p:xfrm>
          <a:off x="-196288" y="1606797"/>
          <a:ext cx="3967989" cy="189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-67338" y="2809190"/>
            <a:ext cx="1389767" cy="53554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Оперативное управление</a:t>
            </a:r>
          </a:p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8,6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208585" y="2825873"/>
            <a:ext cx="1384236" cy="5311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86C87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Хозяйственное </a:t>
            </a:r>
          </a:p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86C87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ведение</a:t>
            </a:r>
          </a:p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86C87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3,5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420829" y="2855615"/>
            <a:ext cx="1400472" cy="38473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FFC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Казна</a:t>
            </a:r>
          </a:p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29,7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3784093" y="2110831"/>
            <a:ext cx="5956233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8315"/>
            <a:ext cx="320425" cy="3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22026</TotalTime>
  <Words>2380</Words>
  <Application>Microsoft Office PowerPoint</Application>
  <PresentationFormat>Лист A4 (210x297 мм)</PresentationFormat>
  <Paragraphs>552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Общая характеристика социально-экономического положения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Васильевна Колебакина</dc:creator>
  <cp:lastModifiedBy>Симиндей</cp:lastModifiedBy>
  <cp:revision>2585</cp:revision>
  <cp:lastPrinted>2022-04-22T06:20:26Z</cp:lastPrinted>
  <dcterms:created xsi:type="dcterms:W3CDTF">2018-04-02T07:57:18Z</dcterms:created>
  <dcterms:modified xsi:type="dcterms:W3CDTF">2024-06-04T13:51:10Z</dcterms:modified>
</cp:coreProperties>
</file>