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theme/themeOverride2.xml" ContentType="application/vnd.openxmlformats-officedocument.themeOverr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5.xml" ContentType="application/vnd.openxmlformats-officedocument.presentationml.notesSlide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6.xml" ContentType="application/vnd.openxmlformats-officedocument.presentationml.notesSlide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charts/chart19.xml" ContentType="application/vnd.openxmlformats-officedocument.drawingml.chart+xml"/>
  <Override PartName="/ppt/theme/themeOverride4.xml" ContentType="application/vnd.openxmlformats-officedocument.themeOverride+xml"/>
  <Override PartName="/ppt/charts/chart20.xml" ContentType="application/vnd.openxmlformats-officedocument.drawingml.chart+xml"/>
  <Override PartName="/ppt/theme/themeOverride5.xml" ContentType="application/vnd.openxmlformats-officedocument.themeOverride+xml"/>
  <Override PartName="/ppt/charts/chart21.xml" ContentType="application/vnd.openxmlformats-officedocument.drawingml.chart+xml"/>
  <Override PartName="/ppt/theme/themeOverride6.xml" ContentType="application/vnd.openxmlformats-officedocument.themeOverr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7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notesSlides/notesSlide8.xml" ContentType="application/vnd.openxmlformats-officedocument.presentationml.notesSl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notesSlides/notesSlide9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notesSlides/notesSlide10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75" r:id="rId2"/>
    <p:sldId id="256" r:id="rId3"/>
    <p:sldId id="274" r:id="rId4"/>
    <p:sldId id="268" r:id="rId5"/>
    <p:sldId id="276" r:id="rId6"/>
    <p:sldId id="263" r:id="rId7"/>
    <p:sldId id="262" r:id="rId8"/>
    <p:sldId id="273" r:id="rId9"/>
    <p:sldId id="279" r:id="rId10"/>
    <p:sldId id="258" r:id="rId11"/>
    <p:sldId id="259" r:id="rId12"/>
    <p:sldId id="278" r:id="rId13"/>
    <p:sldId id="260" r:id="rId14"/>
    <p:sldId id="261" r:id="rId15"/>
    <p:sldId id="267" r:id="rId16"/>
    <p:sldId id="265" r:id="rId17"/>
    <p:sldId id="272" r:id="rId18"/>
    <p:sldId id="266" r:id="rId19"/>
    <p:sldId id="264" r:id="rId20"/>
    <p:sldId id="271" r:id="rId2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54C"/>
    <a:srgbClr val="9EC826"/>
    <a:srgbClr val="59C2FD"/>
    <a:srgbClr val="31B6FD"/>
    <a:srgbClr val="33CCCC"/>
    <a:srgbClr val="FFFF61"/>
    <a:srgbClr val="A7E8FF"/>
    <a:srgbClr val="97D2FF"/>
    <a:srgbClr val="FF6600"/>
    <a:srgbClr val="A7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6524" autoAdjust="0"/>
  </p:normalViewPr>
  <p:slideViewPr>
    <p:cSldViewPr>
      <p:cViewPr>
        <p:scale>
          <a:sx n="110" d="100"/>
          <a:sy n="110" d="100"/>
        </p:scale>
        <p:origin x="-1566" y="-15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PlugaruKV\Desktop\&#1054;&#1090;&#1095;&#1077;&#1090;%20&#1043;&#1083;&#1072;&#1074;&#1099;\&#1054;&#1090;&#1095;&#1077;&#1090;%202017\&#1048;&#1085;&#1092;&#1086;&#1088;&#1084;&#1072;&#1094;&#1080;&#1103;%20&#1086;&#1090;&#1088;&#1072;&#1089;&#1083;&#1077;&#1074;&#1080;&#1082;&#1086;&#1074;\&#1044;&#1069;&#1056;\&#1043;&#1088;&#1072;&#1092;&#1080;&#1082;&#1080;%20&#1087;&#1088;&#1077;&#1076;&#1087;&#1088;&#1080;&#1085;&#1080;&#1084;&#1072;&#1090;&#1077;&#1083;&#1100;&#1089;&#1090;&#1074;&#1086;.xlsx" TargetMode="External"/><Relationship Id="rId1" Type="http://schemas.openxmlformats.org/officeDocument/2006/relationships/themeOverride" Target="../theme/themeOverride2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3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5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6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PlugaruKV\Desktop\&#1054;&#1090;&#1095;&#1077;&#1090;%20&#1043;&#1083;&#1072;&#1074;&#1099;\&#1054;&#1090;&#1095;&#1077;&#1090;%202017\&#1048;&#1085;&#1092;&#1086;&#1088;&#1084;&#1072;&#1094;&#1080;&#1103;%20&#1086;&#1090;&#1088;&#1072;&#1089;&#1083;&#1077;&#1074;&#1080;&#1082;&#1086;&#1074;\&#1044;&#1069;&#1056;\&#1043;&#1088;&#1072;&#1092;&#1080;&#1082;&#1080;%20&#1087;&#1088;&#1077;&#1076;&#1087;&#1088;&#1080;&#1085;&#1080;&#1084;&#1072;&#1090;&#1077;&#1083;&#1100;&#1089;&#1090;&#1074;&#1086;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766548698887906"/>
          <c:w val="0.84600682511089098"/>
          <c:h val="0.48715823612502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43.2</c:v>
                </c:pt>
                <c:pt idx="1">
                  <c:v>45.1</c:v>
                </c:pt>
                <c:pt idx="2">
                  <c:v>50.5</c:v>
                </c:pt>
                <c:pt idx="3">
                  <c:v>54.5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523776"/>
        <c:axId val="80237056"/>
      </c:barChart>
      <c:catAx>
        <c:axId val="1285237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0237056"/>
        <c:crosses val="autoZero"/>
        <c:auto val="1"/>
        <c:lblAlgn val="ctr"/>
        <c:lblOffset val="100"/>
        <c:noMultiLvlLbl val="0"/>
      </c:catAx>
      <c:valAx>
        <c:axId val="802370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5237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4484076433121018"/>
          <c:y val="0.45548867832198942"/>
          <c:w val="0.27892772957520434"/>
          <c:h val="0.3711157079941278"/>
        </c:manualLayout>
      </c:layout>
      <c:pieChart>
        <c:varyColors val="1"/>
        <c:ser>
          <c:idx val="0"/>
          <c:order val="0"/>
          <c:explosion val="2"/>
          <c:dPt>
            <c:idx val="0"/>
            <c:bubble3D val="0"/>
            <c:spPr>
              <a:solidFill>
                <a:srgbClr val="0066FF"/>
              </a:solidFill>
            </c:spPr>
          </c:dPt>
          <c:dPt>
            <c:idx val="1"/>
            <c:bubble3D val="0"/>
            <c:explosion val="0"/>
            <c:spPr>
              <a:solidFill>
                <a:srgbClr val="33CCFF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7189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9742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Лист1!$A$6:$A$7</c:f>
              <c:strCache>
                <c:ptCount val="2"/>
                <c:pt idx="0">
                  <c:v>Юридические лица </c:v>
                </c:pt>
                <c:pt idx="1">
                  <c:v>Индивидуальные предприниматели</c:v>
                </c:pt>
              </c:strCache>
            </c:strRef>
          </c:cat>
          <c:val>
            <c:numRef>
              <c:f>Лист1!$B$6:$B$7</c:f>
              <c:numCache>
                <c:formatCode>General</c:formatCode>
                <c:ptCount val="2"/>
                <c:pt idx="0">
                  <c:v>6325</c:v>
                </c:pt>
                <c:pt idx="1">
                  <c:v>11385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7669191032649583"/>
          <c:y val="0.29567329507540369"/>
          <c:w val="0.42434859655281942"/>
          <c:h val="0.66854041549891008"/>
        </c:manualLayout>
      </c:layout>
      <c:overlay val="0"/>
      <c:txPr>
        <a:bodyPr/>
        <a:lstStyle/>
        <a:p>
          <a:pPr>
            <a:defRPr sz="11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0189955115086061"/>
          <c:w val="0.84600682511089098"/>
          <c:h val="0.66191355486295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12.6</c:v>
                </c:pt>
                <c:pt idx="1">
                  <c:v>14.9</c:v>
                </c:pt>
                <c:pt idx="2">
                  <c:v>18</c:v>
                </c:pt>
                <c:pt idx="3">
                  <c:v>22.4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9418240"/>
        <c:axId val="128888768"/>
      </c:barChart>
      <c:catAx>
        <c:axId val="12941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88768"/>
        <c:crosses val="autoZero"/>
        <c:auto val="1"/>
        <c:lblAlgn val="ctr"/>
        <c:lblOffset val="100"/>
        <c:noMultiLvlLbl val="0"/>
      </c:catAx>
      <c:valAx>
        <c:axId val="1288887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94182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7501411749887139"/>
          <c:w val="0.84600682511089098"/>
          <c:h val="0.688798988514944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3.9</c:v>
                </c:pt>
                <c:pt idx="1">
                  <c:v>6.5</c:v>
                </c:pt>
                <c:pt idx="2">
                  <c:v>4.0999999999999996</c:v>
                </c:pt>
                <c:pt idx="3">
                  <c:v>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0406912"/>
        <c:axId val="128890496"/>
      </c:barChart>
      <c:catAx>
        <c:axId val="13040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90496"/>
        <c:crosses val="autoZero"/>
        <c:auto val="1"/>
        <c:lblAlgn val="ctr"/>
        <c:lblOffset val="100"/>
        <c:noMultiLvlLbl val="0"/>
      </c:catAx>
      <c:valAx>
        <c:axId val="1288904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3040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8927721051982563"/>
          <c:w val="0.86254529089116005"/>
          <c:h val="0.57453589549399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pPr>
                      <a:defRPr sz="11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100" dirty="0"/>
                      <a:t>14 910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719</c:v>
                </c:pt>
                <c:pt idx="1">
                  <c:v>553</c:v>
                </c:pt>
                <c:pt idx="2">
                  <c:v>355</c:v>
                </c:pt>
                <c:pt idx="3">
                  <c:v>14910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3626752"/>
        <c:axId val="59806208"/>
      </c:barChart>
      <c:catAx>
        <c:axId val="6362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9806208"/>
        <c:crosses val="autoZero"/>
        <c:auto val="1"/>
        <c:lblAlgn val="ctr"/>
        <c:lblOffset val="100"/>
        <c:noMultiLvlLbl val="0"/>
      </c:catAx>
      <c:valAx>
        <c:axId val="598062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3626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8927721051982563"/>
          <c:w val="0.84600682511089098"/>
          <c:h val="0.57453589549399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894</c:v>
                </c:pt>
                <c:pt idx="1">
                  <c:v>832</c:v>
                </c:pt>
                <c:pt idx="2">
                  <c:v>614</c:v>
                </c:pt>
                <c:pt idx="3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7659904"/>
        <c:axId val="61969472"/>
      </c:barChart>
      <c:catAx>
        <c:axId val="97659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969472"/>
        <c:crosses val="autoZero"/>
        <c:auto val="1"/>
        <c:lblAlgn val="ctr"/>
        <c:lblOffset val="100"/>
        <c:noMultiLvlLbl val="0"/>
      </c:catAx>
      <c:valAx>
        <c:axId val="6196947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6599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8927721051982563"/>
          <c:w val="0.84600682511089098"/>
          <c:h val="0.574535895493990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202</c:v>
                </c:pt>
                <c:pt idx="1">
                  <c:v>304</c:v>
                </c:pt>
                <c:pt idx="2">
                  <c:v>646</c:v>
                </c:pt>
                <c:pt idx="3">
                  <c:v>1157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7660416"/>
        <c:axId val="62768256"/>
      </c:barChart>
      <c:catAx>
        <c:axId val="9766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768256"/>
        <c:crosses val="autoZero"/>
        <c:auto val="1"/>
        <c:lblAlgn val="ctr"/>
        <c:lblOffset val="100"/>
        <c:noMultiLvlLbl val="0"/>
      </c:catAx>
      <c:valAx>
        <c:axId val="627682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66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766548698887906"/>
          <c:w val="0.84600682511089098"/>
          <c:h val="0.48715823612502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84.5</c:v>
                </c:pt>
                <c:pt idx="1">
                  <c:v>137.6</c:v>
                </c:pt>
                <c:pt idx="2">
                  <c:v>84.1</c:v>
                </c:pt>
                <c:pt idx="3">
                  <c:v>107.7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7103872"/>
        <c:axId val="61964288"/>
      </c:barChart>
      <c:catAx>
        <c:axId val="971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964288"/>
        <c:crosses val="autoZero"/>
        <c:auto val="1"/>
        <c:lblAlgn val="ctr"/>
        <c:lblOffset val="100"/>
        <c:noMultiLvlLbl val="0"/>
      </c:catAx>
      <c:valAx>
        <c:axId val="619642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97103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2.7144232412930628E-2"/>
          <c:w val="0.84600682511089098"/>
          <c:h val="0.83666887360088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</c:v>
                </c:pt>
                <c:pt idx="1">
                  <c:v>18</c:v>
                </c:pt>
                <c:pt idx="2">
                  <c:v>35</c:v>
                </c:pt>
                <c:pt idx="3">
                  <c:v>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7227264"/>
        <c:axId val="62050240"/>
      </c:barChart>
      <c:catAx>
        <c:axId val="9722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050240"/>
        <c:crosses val="autoZero"/>
        <c:auto val="1"/>
        <c:lblAlgn val="ctr"/>
        <c:lblOffset val="100"/>
        <c:noMultiLvlLbl val="0"/>
      </c:catAx>
      <c:valAx>
        <c:axId val="6205024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22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6476115162354776E-2"/>
          <c:y val="1.0034488345716734E-2"/>
          <c:w val="0.82257872515304031"/>
          <c:h val="0.848199430595097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955210732839028E-2"/>
                  <c:y val="0.2822026248177210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20,5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20.5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7E8FF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3034738218927288E-3"/>
                  <c:y val="0.293961067518459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22,4</a:t>
                    </a:r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22.4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6"/>
        <c:axId val="97421312"/>
        <c:axId val="61967744"/>
      </c:barChart>
      <c:catAx>
        <c:axId val="974213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4544442950842129"/>
              <c:y val="0.8600745318612133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61967744"/>
        <c:crosses val="autoZero"/>
        <c:auto val="1"/>
        <c:lblAlgn val="ctr"/>
        <c:lblOffset val="0"/>
        <c:noMultiLvlLbl val="0"/>
      </c:catAx>
      <c:valAx>
        <c:axId val="61967744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97421312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7951349424924444"/>
          <c:y val="0.69057843205332958"/>
          <c:w val="0.27602491133313284"/>
          <c:h val="0.1621054093465731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9262219874784034E-2"/>
          <c:y val="9.8222808601254541E-2"/>
          <c:w val="0.82723046206398665"/>
          <c:h val="0.76001111033955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3258684554731693E-2"/>
                  <c:y val="0.288081846168090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94,0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94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7E8FF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3034738218927288E-3"/>
                  <c:y val="0.293961067518459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94,7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94.7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6"/>
        <c:axId val="97091072"/>
        <c:axId val="128846656"/>
      </c:barChart>
      <c:catAx>
        <c:axId val="9709107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3614095568652862"/>
              <c:y val="0.82295859083859924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128846656"/>
        <c:crosses val="autoZero"/>
        <c:auto val="1"/>
        <c:lblAlgn val="ctr"/>
        <c:lblOffset val="0"/>
        <c:noMultiLvlLbl val="0"/>
      </c:catAx>
      <c:valAx>
        <c:axId val="128846656"/>
        <c:scaling>
          <c:orientation val="minMax"/>
          <c:max val="140"/>
        </c:scaling>
        <c:delete val="1"/>
        <c:axPos val="l"/>
        <c:numFmt formatCode="#,##0.0" sourceLinked="1"/>
        <c:majorTickMark val="out"/>
        <c:minorTickMark val="none"/>
        <c:tickLblPos val="nextTo"/>
        <c:crossAx val="97091072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43764786205072737"/>
          <c:y val="0.65530310395111446"/>
          <c:w val="0.27602491133313284"/>
          <c:h val="0.1621054093465731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817354759118687"/>
          <c:w val="0.91996151704052231"/>
          <c:h val="0.6820776301019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24014.3</c:v>
                </c:pt>
                <c:pt idx="1">
                  <c:v>26922.2</c:v>
                </c:pt>
                <c:pt idx="2">
                  <c:v>37454.800000000003</c:v>
                </c:pt>
                <c:pt idx="3">
                  <c:v>49247.8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688640"/>
        <c:axId val="108024896"/>
      </c:barChart>
      <c:catAx>
        <c:axId val="1286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8024896"/>
        <c:crosses val="autoZero"/>
        <c:auto val="1"/>
        <c:lblAlgn val="ctr"/>
        <c:lblOffset val="100"/>
        <c:noMultiLvlLbl val="0"/>
      </c:catAx>
      <c:valAx>
        <c:axId val="10802489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688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5484528776826E-2"/>
          <c:y val="0.22756567830937666"/>
          <c:w val="0.82723046206398665"/>
          <c:h val="0.65418512603291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План</c:v>
                </c:pt>
              </c:strCache>
            </c:strRef>
          </c:tx>
          <c:spPr>
            <a:solidFill>
              <a:srgbClr val="C0504D">
                <a:lumMod val="60000"/>
                <a:lumOff val="40000"/>
              </a:srgbClr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6517369109463427E-3"/>
                  <c:y val="0.28808184616809018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103,1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111,4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87,7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 formatCode="#,##0.0">
                  <c:v>103.1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Факт</c:v>
                </c:pt>
              </c:strCache>
            </c:strRef>
          </c:tx>
          <c:spPr>
            <a:solidFill>
              <a:srgbClr val="A7E8FF"/>
            </a:solidFill>
            <a:ln w="12700">
              <a:solidFill>
                <a:srgbClr val="00206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9.3034738218927288E-3"/>
                  <c:y val="0.2939610675184593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114,5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ru-RU" sz="1200" b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107,9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97,9</a:t>
                    </a:r>
                    <a:endParaRPr lang="ru-RU" dirty="0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25399">
                <a:noFill/>
              </a:ln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1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1"/>
                <c:pt idx="0">
                  <c:v>2017 год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 formatCode="#,##0.0">
                  <c:v>114.5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1"/>
          <c:showPercent val="0"/>
          <c:showBubbleSize val="0"/>
        </c:dLbls>
        <c:gapWidth val="36"/>
        <c:axId val="97466368"/>
        <c:axId val="128849536"/>
      </c:barChart>
      <c:catAx>
        <c:axId val="9746636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2019 год</a:t>
                </a:r>
                <a:endParaRPr lang="ru-RU" sz="1200" b="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:rich>
          </c:tx>
          <c:layout>
            <c:manualLayout>
              <c:xMode val="edge"/>
              <c:yMode val="edge"/>
              <c:x val="0.14200039861444572"/>
              <c:y val="0.82883781218896846"/>
            </c:manualLayout>
          </c:layout>
          <c:overlay val="0"/>
        </c:title>
        <c:numFmt formatCode="General" sourceLinked="1"/>
        <c:majorTickMark val="out"/>
        <c:minorTickMark val="none"/>
        <c:tickLblPos val="low"/>
        <c:crossAx val="128849536"/>
        <c:crosses val="autoZero"/>
        <c:auto val="1"/>
        <c:lblAlgn val="ctr"/>
        <c:lblOffset val="0"/>
        <c:noMultiLvlLbl val="0"/>
      </c:catAx>
      <c:valAx>
        <c:axId val="128849536"/>
        <c:scaling>
          <c:orientation val="minMax"/>
          <c:max val="140"/>
        </c:scaling>
        <c:delete val="1"/>
        <c:axPos val="l"/>
        <c:numFmt formatCode="#,##0.0" sourceLinked="1"/>
        <c:majorTickMark val="out"/>
        <c:minorTickMark val="none"/>
        <c:tickLblPos val="nextTo"/>
        <c:crossAx val="97466368"/>
        <c:crosses val="autoZero"/>
        <c:crossBetween val="between"/>
        <c:minorUnit val="20"/>
      </c:valAx>
      <c:spPr>
        <a:noFill/>
        <a:ln w="2540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967743602330418"/>
          <c:y val="0.6376654399000069"/>
          <c:w val="0.27602491133313284"/>
          <c:h val="0.16210540934657316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5" b="1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rAngAx val="0"/>
      <c:perspective val="30"/>
    </c:view3D>
    <c:floor>
      <c:thickness val="0"/>
      <c:spPr>
        <a:ln>
          <a:noFill/>
        </a:ln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6.1853801169590647E-3"/>
          <c:y val="0.11146476513123145"/>
          <c:w val="0.98908581841036236"/>
          <c:h val="0.47751944338196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Сведения об имуществе, находящемся в собственности муниципального образования "Город Архангельск"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371-4689-8B24-FE8FF79C7953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 w="19050"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371-4689-8B24-FE8FF79C7953}"/>
              </c:ext>
            </c:extLst>
          </c:dPt>
          <c:dPt>
            <c:idx val="2"/>
            <c:invertIfNegative val="0"/>
            <c:bubble3D val="0"/>
            <c:spPr>
              <a:solidFill>
                <a:srgbClr val="97D2FF"/>
              </a:solidFill>
              <a:ln>
                <a:solidFill>
                  <a:srgbClr val="00206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371-4689-8B24-FE8FF79C7953}"/>
              </c:ext>
            </c:extLst>
          </c:dPt>
          <c:dLbls>
            <c:dLbl>
              <c:idx val="0"/>
              <c:spPr/>
              <c:txPr>
                <a:bodyPr/>
                <a:lstStyle/>
                <a:p>
                  <a:pPr>
                    <a:defRPr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3.855284167835394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0890080225666975E-3"/>
                  <c:y val="7.326007326007326E-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1-4689-8B24-FE8FF79C795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Оперативное управление
7775,7 млн. руб.</c:v>
                </c:pt>
                <c:pt idx="1">
                  <c:v>Хозяйственное ведение 
2642,4 млн. руб.</c:v>
                </c:pt>
                <c:pt idx="2">
                  <c:v>Казна 
27096,9 млн. руб.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0.20699999999999999</c:v>
                </c:pt>
                <c:pt idx="1">
                  <c:v>7.0999999999999994E-2</c:v>
                </c:pt>
                <c:pt idx="2">
                  <c:v>0.72199999999999998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371-4689-8B24-FE8FF79C7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shape val="box"/>
        <c:axId val="97422848"/>
        <c:axId val="128851264"/>
        <c:axId val="0"/>
      </c:bar3DChart>
      <c:catAx>
        <c:axId val="97422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baseline="0">
                <a:latin typeface="Times New Roman" panose="02020603050405020304" pitchFamily="18" charset="0"/>
              </a:defRPr>
            </a:pPr>
            <a:endParaRPr lang="ru-RU"/>
          </a:p>
        </c:txPr>
        <c:crossAx val="128851264"/>
        <c:crosses val="autoZero"/>
        <c:auto val="1"/>
        <c:lblAlgn val="ctr"/>
        <c:lblOffset val="100"/>
        <c:noMultiLvlLbl val="0"/>
      </c:catAx>
      <c:valAx>
        <c:axId val="12885126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97422848"/>
        <c:crossesAt val="1"/>
        <c:crossBetween val="between"/>
        <c:majorUnit val="1.0000000000000002E-3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203" baseline="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0189955115086061"/>
          <c:w val="0.91467905286665185"/>
          <c:h val="0.66191355486295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18851</c:v>
                </c:pt>
                <c:pt idx="1">
                  <c:v>18792</c:v>
                </c:pt>
                <c:pt idx="2">
                  <c:v>19107</c:v>
                </c:pt>
                <c:pt idx="3">
                  <c:v>19386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4865920"/>
        <c:axId val="62772864"/>
      </c:barChart>
      <c:catAx>
        <c:axId val="134865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772864"/>
        <c:crosses val="autoZero"/>
        <c:auto val="1"/>
        <c:lblAlgn val="ctr"/>
        <c:lblOffset val="100"/>
        <c:noMultiLvlLbl val="0"/>
      </c:catAx>
      <c:valAx>
        <c:axId val="627728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486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6239177686783638"/>
          <c:w val="0.91467905286665185"/>
          <c:h val="0.60142132914598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20506.599999999999</c:v>
                </c:pt>
                <c:pt idx="1">
                  <c:v>21899.599999999999</c:v>
                </c:pt>
                <c:pt idx="2">
                  <c:v>25945</c:v>
                </c:pt>
                <c:pt idx="3">
                  <c:v>28456.3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97923584"/>
        <c:axId val="135143424"/>
      </c:barChart>
      <c:catAx>
        <c:axId val="9792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143424"/>
        <c:crosses val="autoZero"/>
        <c:auto val="1"/>
        <c:lblAlgn val="ctr"/>
        <c:lblOffset val="100"/>
        <c:noMultiLvlLbl val="0"/>
      </c:catAx>
      <c:valAx>
        <c:axId val="13514342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792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766548698887906"/>
          <c:w val="0.84600682511089098"/>
          <c:h val="0.48715823612502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33073.5</c:v>
                </c:pt>
                <c:pt idx="1">
                  <c:v>33463.699999999997</c:v>
                </c:pt>
                <c:pt idx="2">
                  <c:v>35443.5</c:v>
                </c:pt>
                <c:pt idx="3">
                  <c:v>37919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4987264"/>
        <c:axId val="62739520"/>
      </c:barChart>
      <c:catAx>
        <c:axId val="134987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739520"/>
        <c:crosses val="autoZero"/>
        <c:auto val="1"/>
        <c:lblAlgn val="ctr"/>
        <c:lblOffset val="100"/>
        <c:noMultiLvlLbl val="0"/>
      </c:catAx>
      <c:valAx>
        <c:axId val="627395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4987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6157140067287679"/>
          <c:w val="0.84600682511089098"/>
          <c:h val="0.7022417053409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1769</c:v>
                </c:pt>
                <c:pt idx="1">
                  <c:v>1323</c:v>
                </c:pt>
                <c:pt idx="2">
                  <c:v>3562</c:v>
                </c:pt>
                <c:pt idx="3">
                  <c:v>4630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429504"/>
        <c:axId val="62059008"/>
      </c:barChart>
      <c:catAx>
        <c:axId val="137429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059008"/>
        <c:crosses val="autoZero"/>
        <c:auto val="1"/>
        <c:lblAlgn val="ctr"/>
        <c:lblOffset val="100"/>
        <c:noMultiLvlLbl val="0"/>
      </c:catAx>
      <c:valAx>
        <c:axId val="620590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429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6157140067287679"/>
          <c:w val="0.84600682511089098"/>
          <c:h val="0.7022417053409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195</c:v>
                </c:pt>
                <c:pt idx="1">
                  <c:v>459</c:v>
                </c:pt>
                <c:pt idx="2">
                  <c:v>710</c:v>
                </c:pt>
                <c:pt idx="3">
                  <c:v>1769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428992"/>
        <c:axId val="62061312"/>
      </c:barChart>
      <c:catAx>
        <c:axId val="137428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061312"/>
        <c:crosses val="autoZero"/>
        <c:auto val="1"/>
        <c:lblAlgn val="ctr"/>
        <c:lblOffset val="100"/>
        <c:noMultiLvlLbl val="0"/>
      </c:catAx>
      <c:valAx>
        <c:axId val="620613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4289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23</c:v>
                </c:pt>
                <c:pt idx="1">
                  <c:v>26</c:v>
                </c:pt>
                <c:pt idx="2">
                  <c:v>22</c:v>
                </c:pt>
                <c:pt idx="3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646080"/>
        <c:axId val="62286656"/>
      </c:barChart>
      <c:catAx>
        <c:axId val="137646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86656"/>
        <c:crosses val="autoZero"/>
        <c:auto val="1"/>
        <c:lblAlgn val="ctr"/>
        <c:lblOffset val="100"/>
        <c:noMultiLvlLbl val="0"/>
      </c:catAx>
      <c:valAx>
        <c:axId val="6228665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646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4894906004184178"/>
          <c:w val="0.84600682511089098"/>
          <c:h val="0.614864045971974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775</c:v>
                </c:pt>
                <c:pt idx="1">
                  <c:v>810</c:v>
                </c:pt>
                <c:pt idx="2">
                  <c:v>850</c:v>
                </c:pt>
                <c:pt idx="3">
                  <c:v>973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575424"/>
        <c:axId val="62288384"/>
      </c:barChart>
      <c:catAx>
        <c:axId val="137575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88384"/>
        <c:crosses val="autoZero"/>
        <c:auto val="1"/>
        <c:lblAlgn val="ctr"/>
        <c:lblOffset val="100"/>
        <c:noMultiLvlLbl val="0"/>
      </c:catAx>
      <c:valAx>
        <c:axId val="6228838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57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6157140067287679"/>
          <c:w val="0.84600682511089098"/>
          <c:h val="0.70224170534093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2209</c:v>
                </c:pt>
                <c:pt idx="1">
                  <c:v>2255</c:v>
                </c:pt>
                <c:pt idx="2">
                  <c:v>2344</c:v>
                </c:pt>
                <c:pt idx="3">
                  <c:v>2615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647616"/>
        <c:axId val="62290112"/>
      </c:barChart>
      <c:catAx>
        <c:axId val="13764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90112"/>
        <c:crosses val="autoZero"/>
        <c:auto val="1"/>
        <c:lblAlgn val="ctr"/>
        <c:lblOffset val="100"/>
        <c:noMultiLvlLbl val="0"/>
      </c:catAx>
      <c:valAx>
        <c:axId val="6229011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647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817354759118687"/>
          <c:w val="0.91996151704052231"/>
          <c:h val="0.6820776301019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20621</c:v>
                </c:pt>
                <c:pt idx="1">
                  <c:v>21900.3</c:v>
                </c:pt>
                <c:pt idx="2">
                  <c:v>25593.200000000001</c:v>
                </c:pt>
                <c:pt idx="3">
                  <c:v>29888.5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716800"/>
        <c:axId val="128885888"/>
      </c:barChart>
      <c:catAx>
        <c:axId val="128716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85888"/>
        <c:crosses val="autoZero"/>
        <c:auto val="1"/>
        <c:lblAlgn val="ctr"/>
        <c:lblOffset val="100"/>
        <c:noMultiLvlLbl val="0"/>
      </c:catAx>
      <c:valAx>
        <c:axId val="12888588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71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9599856893282295"/>
          <c:w val="0.84600682511089098"/>
          <c:h val="0.567814537080993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9623</c:v>
                </c:pt>
                <c:pt idx="1">
                  <c:v>9259</c:v>
                </c:pt>
                <c:pt idx="2">
                  <c:v>9571</c:v>
                </c:pt>
                <c:pt idx="3">
                  <c:v>9497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713664"/>
        <c:axId val="135168000"/>
      </c:barChart>
      <c:catAx>
        <c:axId val="13771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168000"/>
        <c:crosses val="autoZero"/>
        <c:auto val="1"/>
        <c:lblAlgn val="ctr"/>
        <c:lblOffset val="100"/>
        <c:noMultiLvlLbl val="0"/>
      </c:catAx>
      <c:valAx>
        <c:axId val="135168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71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983</c:v>
                </c:pt>
                <c:pt idx="1">
                  <c:v>849</c:v>
                </c:pt>
                <c:pt idx="2">
                  <c:v>838</c:v>
                </c:pt>
                <c:pt idx="3">
                  <c:v>811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574400"/>
        <c:axId val="135169728"/>
      </c:barChart>
      <c:catAx>
        <c:axId val="13757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5169728"/>
        <c:crosses val="autoZero"/>
        <c:auto val="1"/>
        <c:lblAlgn val="ctr"/>
        <c:lblOffset val="100"/>
        <c:noMultiLvlLbl val="0"/>
      </c:catAx>
      <c:valAx>
        <c:axId val="13516972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7574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3484</c:v>
                </c:pt>
                <c:pt idx="1">
                  <c:v>3613</c:v>
                </c:pt>
                <c:pt idx="2">
                  <c:v>3327</c:v>
                </c:pt>
                <c:pt idx="3">
                  <c:v>3258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468864"/>
        <c:axId val="62284352"/>
      </c:barChart>
      <c:catAx>
        <c:axId val="138468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84352"/>
        <c:crosses val="autoZero"/>
        <c:auto val="1"/>
        <c:lblAlgn val="ctr"/>
        <c:lblOffset val="100"/>
        <c:noMultiLvlLbl val="0"/>
      </c:catAx>
      <c:valAx>
        <c:axId val="6228435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38468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72003</c:v>
                </c:pt>
                <c:pt idx="1">
                  <c:v>74136</c:v>
                </c:pt>
                <c:pt idx="2">
                  <c:v>75112</c:v>
                </c:pt>
                <c:pt idx="3">
                  <c:v>76159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7649152"/>
        <c:axId val="138111808"/>
      </c:barChart>
      <c:catAx>
        <c:axId val="13764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111808"/>
        <c:crosses val="autoZero"/>
        <c:auto val="1"/>
        <c:lblAlgn val="ctr"/>
        <c:lblOffset val="100"/>
        <c:noMultiLvlLbl val="0"/>
      </c:catAx>
      <c:valAx>
        <c:axId val="138111808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37649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619.5</c:v>
                </c:pt>
                <c:pt idx="1">
                  <c:v>656.3</c:v>
                </c:pt>
                <c:pt idx="2">
                  <c:v>684.2</c:v>
                </c:pt>
                <c:pt idx="3">
                  <c:v>688.9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547200"/>
        <c:axId val="138113536"/>
      </c:barChart>
      <c:catAx>
        <c:axId val="13854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38113536"/>
        <c:crosses val="autoZero"/>
        <c:auto val="1"/>
        <c:lblAlgn val="ctr"/>
        <c:lblOffset val="100"/>
        <c:noMultiLvlLbl val="0"/>
      </c:catAx>
      <c:valAx>
        <c:axId val="138113536"/>
        <c:scaling>
          <c:orientation val="minMax"/>
          <c:min val="0"/>
        </c:scaling>
        <c:delete val="1"/>
        <c:axPos val="l"/>
        <c:numFmt formatCode="#,##0.0" sourceLinked="1"/>
        <c:majorTickMark val="out"/>
        <c:minorTickMark val="none"/>
        <c:tickLblPos val="nextTo"/>
        <c:crossAx val="1385472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709.5</c:v>
                </c:pt>
                <c:pt idx="1">
                  <c:v>715.67</c:v>
                </c:pt>
                <c:pt idx="2">
                  <c:v>767.37</c:v>
                </c:pt>
                <c:pt idx="3">
                  <c:v>1263.25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9180416"/>
        <c:axId val="62296000"/>
      </c:barChart>
      <c:catAx>
        <c:axId val="14918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96000"/>
        <c:crosses val="autoZero"/>
        <c:auto val="1"/>
        <c:lblAlgn val="ctr"/>
        <c:lblOffset val="100"/>
        <c:noMultiLvlLbl val="0"/>
      </c:catAx>
      <c:valAx>
        <c:axId val="62296000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49180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7583449369383101"/>
          <c:w val="0.84600682511089098"/>
          <c:h val="0.587978612319985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8</c:v>
                </c:pt>
                <c:pt idx="1">
                  <c:v>8</c:v>
                </c:pt>
                <c:pt idx="2">
                  <c:v>99</c:v>
                </c:pt>
                <c:pt idx="3">
                  <c:v>119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712064"/>
        <c:axId val="62277312"/>
      </c:barChart>
      <c:catAx>
        <c:axId val="138712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77312"/>
        <c:crosses val="autoZero"/>
        <c:auto val="1"/>
        <c:lblAlgn val="ctr"/>
        <c:lblOffset val="100"/>
        <c:noMultiLvlLbl val="0"/>
      </c:catAx>
      <c:valAx>
        <c:axId val="6227731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38712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"/>
          <c:w val="0.84600682511089098"/>
          <c:h val="0.864139647599707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2007.6</c:v>
                </c:pt>
                <c:pt idx="1">
                  <c:v>2169.3000000000002</c:v>
                </c:pt>
                <c:pt idx="2">
                  <c:v>5126.2</c:v>
                </c:pt>
                <c:pt idx="3">
                  <c:v>6918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8711040"/>
        <c:axId val="62279616"/>
      </c:barChart>
      <c:catAx>
        <c:axId val="13871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2279616"/>
        <c:crosses val="autoZero"/>
        <c:auto val="1"/>
        <c:lblAlgn val="ctr"/>
        <c:lblOffset val="100"/>
        <c:noMultiLvlLbl val="0"/>
      </c:catAx>
      <c:valAx>
        <c:axId val="62279616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38711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84378912856E-2"/>
          <c:y val="0.15289574632906616"/>
          <c:w val="0.87937413860922364"/>
          <c:h val="0.534433543756608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водопроводная сеть 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0.5</c:v>
                </c:pt>
                <c:pt idx="1">
                  <c:v>0.49</c:v>
                </c:pt>
                <c:pt idx="2">
                  <c:v>0.45</c:v>
                </c:pt>
                <c:pt idx="3">
                  <c:v>0.29699999999999999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канализационная сеть </c:v>
                </c:pt>
              </c:strCache>
            </c:strRef>
          </c:tx>
          <c:spPr>
            <a:ln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1.9066950519011402E-2"/>
                  <c:y val="5.89367348956054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30021288925855E-2"/>
                  <c:y val="-5.89367348956054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5334752595057012E-3"/>
                  <c:y val="1.17873469791210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2900638667775652E-2"/>
                  <c:y val="2.35746939582421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0.31</c:v>
                </c:pt>
                <c:pt idx="1">
                  <c:v>0.28000000000000003</c:v>
                </c:pt>
                <c:pt idx="2">
                  <c:v>0.25</c:v>
                </c:pt>
                <c:pt idx="3">
                  <c:v>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9447168"/>
        <c:axId val="149348928"/>
      </c:barChart>
      <c:catAx>
        <c:axId val="14944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348928"/>
        <c:crosses val="autoZero"/>
        <c:auto val="1"/>
        <c:lblAlgn val="ctr"/>
        <c:lblOffset val="100"/>
        <c:noMultiLvlLbl val="0"/>
      </c:catAx>
      <c:valAx>
        <c:axId val="149348928"/>
        <c:scaling>
          <c:orientation val="minMax"/>
          <c:min val="0"/>
        </c:scaling>
        <c:delete val="1"/>
        <c:axPos val="l"/>
        <c:numFmt formatCode="#,##0.00" sourceLinked="1"/>
        <c:majorTickMark val="out"/>
        <c:minorTickMark val="none"/>
        <c:tickLblPos val="nextTo"/>
        <c:crossAx val="1494471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28229896377882"/>
          <c:y val="0.80660397716224741"/>
          <c:w val="0.60683460096025366"/>
          <c:h val="0.16392765538995002"/>
        </c:manualLayout>
      </c:layout>
      <c:overlay val="0"/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8.0656300955967694E-2"/>
          <c:w val="0.84600682511089098"/>
          <c:h val="0.78348334664373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37</c:v>
                </c:pt>
                <c:pt idx="1">
                  <c:v>101</c:v>
                </c:pt>
                <c:pt idx="2">
                  <c:v>198</c:v>
                </c:pt>
                <c:pt idx="3">
                  <c:v>201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49362688"/>
        <c:axId val="149351232"/>
      </c:barChart>
      <c:catAx>
        <c:axId val="14936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49351232"/>
        <c:crosses val="autoZero"/>
        <c:auto val="1"/>
        <c:lblAlgn val="ctr"/>
        <c:lblOffset val="100"/>
        <c:noMultiLvlLbl val="0"/>
      </c:catAx>
      <c:valAx>
        <c:axId val="149351232"/>
        <c:scaling>
          <c:orientation val="minMax"/>
          <c:min val="0"/>
        </c:scaling>
        <c:delete val="1"/>
        <c:axPos val="l"/>
        <c:numFmt formatCode="#,##0" sourceLinked="1"/>
        <c:majorTickMark val="out"/>
        <c:minorTickMark val="none"/>
        <c:tickLblPos val="nextTo"/>
        <c:crossAx val="149362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1817354759118687"/>
          <c:w val="0.91996151704052231"/>
          <c:h val="0.68207763010194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621.29999999999995</c:v>
                </c:pt>
                <c:pt idx="1">
                  <c:v>749.7</c:v>
                </c:pt>
                <c:pt idx="2">
                  <c:v>720.9</c:v>
                </c:pt>
                <c:pt idx="3">
                  <c:v>1164.5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719872"/>
        <c:axId val="128891648"/>
      </c:barChart>
      <c:catAx>
        <c:axId val="12871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91648"/>
        <c:crosses val="autoZero"/>
        <c:auto val="1"/>
        <c:lblAlgn val="ctr"/>
        <c:lblOffset val="100"/>
        <c:noMultiLvlLbl val="0"/>
      </c:catAx>
      <c:valAx>
        <c:axId val="12889164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719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64787767527473E-2"/>
          <c:y val="0.26905076786339976"/>
          <c:w val="0.45923668837774823"/>
          <c:h val="0.5003124652816353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399FF"/>
            </a:solidFill>
          </c:spPr>
          <c:dPt>
            <c:idx val="1"/>
            <c:bubble3D val="0"/>
            <c:spPr>
              <a:solidFill>
                <a:srgbClr val="5CD65C"/>
              </a:solidFill>
            </c:spPr>
          </c:dPt>
          <c:dLbls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Общественные территории </c:v>
                </c:pt>
                <c:pt idx="1">
                  <c:v>Дворовые территории</c:v>
                </c:pt>
              </c:strCache>
            </c:strRef>
          </c:cat>
          <c:val>
            <c:numRef>
              <c:f>Лист1!$B$2:$B$3</c:f>
              <c:numCache>
                <c:formatCode>0.0</c:formatCode>
                <c:ptCount val="2"/>
                <c:pt idx="0" formatCode="General">
                  <c:v>85.5</c:v>
                </c:pt>
                <c:pt idx="1">
                  <c:v>45.3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86404437793355"/>
          <c:y val="0.27246652081392664"/>
          <c:w val="0.38923116036337518"/>
          <c:h val="0.46863382701067396"/>
        </c:manualLayout>
      </c:layout>
      <c:overlay val="0"/>
      <c:txPr>
        <a:bodyPr/>
        <a:lstStyle/>
        <a:p>
          <a:pPr>
            <a:defRPr sz="105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4.7308307651922545E-2"/>
          <c:w val="0.84600682511089098"/>
          <c:h val="0.816504798361893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13323</c:v>
                </c:pt>
                <c:pt idx="1">
                  <c:v>14365</c:v>
                </c:pt>
                <c:pt idx="2">
                  <c:v>17660</c:v>
                </c:pt>
                <c:pt idx="3">
                  <c:v>21927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5452160"/>
        <c:axId val="128853120"/>
      </c:barChart>
      <c:catAx>
        <c:axId val="1354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53120"/>
        <c:crosses val="autoZero"/>
        <c:auto val="1"/>
        <c:lblAlgn val="ctr"/>
        <c:lblOffset val="100"/>
        <c:noMultiLvlLbl val="0"/>
      </c:catAx>
      <c:valAx>
        <c:axId val="12885312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5452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21182</c:v>
                </c:pt>
                <c:pt idx="1">
                  <c:v>22076</c:v>
                </c:pt>
                <c:pt idx="2">
                  <c:v>23595</c:v>
                </c:pt>
                <c:pt idx="3">
                  <c:v>26592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5361024"/>
        <c:axId val="128856576"/>
      </c:barChart>
      <c:catAx>
        <c:axId val="135361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56576"/>
        <c:crosses val="autoZero"/>
        <c:auto val="1"/>
        <c:lblAlgn val="ctr"/>
        <c:lblOffset val="100"/>
        <c:noMultiLvlLbl val="0"/>
      </c:catAx>
      <c:valAx>
        <c:axId val="1288565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53610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22206362638985255"/>
          <c:w val="0.84600682511089098"/>
          <c:h val="0.641749479623963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20795</c:v>
                </c:pt>
                <c:pt idx="1">
                  <c:v>17905</c:v>
                </c:pt>
                <c:pt idx="2">
                  <c:v>14989</c:v>
                </c:pt>
                <c:pt idx="3">
                  <c:v>2669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35453696"/>
        <c:axId val="128858304"/>
      </c:barChart>
      <c:catAx>
        <c:axId val="135453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8858304"/>
        <c:crosses val="autoZero"/>
        <c:auto val="1"/>
        <c:lblAlgn val="ctr"/>
        <c:lblOffset val="100"/>
        <c:noMultiLvlLbl val="0"/>
      </c:catAx>
      <c:valAx>
        <c:axId val="12885830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354536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766548698887906"/>
          <c:w val="0.84600682511089098"/>
          <c:h val="0.48715823612502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90723.1</c:v>
                </c:pt>
                <c:pt idx="1">
                  <c:v>89553.2</c:v>
                </c:pt>
                <c:pt idx="2">
                  <c:v>101234.7</c:v>
                </c:pt>
                <c:pt idx="3">
                  <c:v>105138.1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552960"/>
        <c:axId val="129712704"/>
      </c:barChart>
      <c:catAx>
        <c:axId val="1285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712704"/>
        <c:crosses val="autoZero"/>
        <c:auto val="1"/>
        <c:lblAlgn val="ctr"/>
        <c:lblOffset val="100"/>
        <c:noMultiLvlLbl val="0"/>
      </c:catAx>
      <c:valAx>
        <c:axId val="12971270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5529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766548698887906"/>
          <c:w val="0.84600682511089098"/>
          <c:h val="0.487158236125025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5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15200</c:v>
                </c:pt>
                <c:pt idx="1">
                  <c:v>13695.4</c:v>
                </c:pt>
                <c:pt idx="2">
                  <c:v>16855.7</c:v>
                </c:pt>
                <c:pt idx="3">
                  <c:v>22342.799999999999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128690688"/>
        <c:axId val="129714432"/>
      </c:barChart>
      <c:catAx>
        <c:axId val="1286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29714432"/>
        <c:crosses val="autoZero"/>
        <c:auto val="1"/>
        <c:lblAlgn val="ctr"/>
        <c:lblOffset val="100"/>
        <c:noMultiLvlLbl val="0"/>
      </c:catAx>
      <c:valAx>
        <c:axId val="12971443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1286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96166414258224E-4"/>
          <c:y val="0"/>
          <c:w val="0.7506144421307992"/>
          <c:h val="0.8048140945833590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Городской бюджет </c:v>
                </c:pt>
              </c:strCache>
            </c:strRef>
          </c:tx>
          <c:spPr>
            <a:scene3d>
              <a:camera prst="orthographicFront"/>
              <a:lightRig rig="flood" dir="t">
                <a:rot lat="0" lon="0" rev="13800000"/>
              </a:lightRig>
            </a:scene3d>
            <a:sp3d prstMaterial="plastic">
              <a:bevelB/>
            </a:sp3d>
          </c:spPr>
          <c:dPt>
            <c:idx val="0"/>
            <c:bubble3D val="0"/>
            <c:spPr>
              <a:solidFill>
                <a:srgbClr val="92D050"/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B/>
              </a:sp3d>
            </c:spPr>
          </c:dPt>
          <c:dPt>
            <c:idx val="1"/>
            <c:bubble3D val="0"/>
            <c:spPr>
              <a:solidFill>
                <a:srgbClr val="FFFF61"/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B/>
              </a:sp3d>
            </c:spPr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B/>
              </a:sp3d>
            </c:spPr>
          </c:dPt>
          <c:dPt>
            <c:idx val="3"/>
            <c:bubble3D val="0"/>
            <c:spPr>
              <a:solidFill>
                <a:srgbClr val="A7E8FF"/>
              </a:solidFill>
              <a:ln>
                <a:noFill/>
              </a:ln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B/>
              </a:sp3d>
            </c:spPr>
          </c:dPt>
          <c:dPt>
            <c:idx val="4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scene3d>
                <a:camera prst="orthographicFront"/>
                <a:lightRig rig="flood" dir="t">
                  <a:rot lat="0" lon="0" rev="13800000"/>
                </a:lightRig>
              </a:scene3d>
              <a:sp3d prstMaterial="plastic">
                <a:bevelB/>
              </a:sp3d>
            </c:spPr>
          </c:dPt>
          <c:dLbls>
            <c:dLbl>
              <c:idx val="0"/>
              <c:layout>
                <c:manualLayout>
                  <c:x val="-2.2757575381681629E-2"/>
                  <c:y val="1.0331583820535615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092826608135278"/>
                  <c:y val="5.0284426583389462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20938370725097033"/>
                  <c:y val="-9.4083246595419903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1776492924234952"/>
                  <c:y val="-0.11852467480301877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9369804146256504E-2"/>
                  <c:y val="1.5980146129297903E-2"/>
                </c:manualLayout>
              </c:layout>
              <c:spPr/>
              <c:txPr>
                <a:bodyPr/>
                <a:lstStyle/>
                <a:p>
                  <a:pPr>
                    <a:defRPr sz="1100" b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Лист1!$A$2:$A$6</c:f>
              <c:strCache>
                <c:ptCount val="5"/>
                <c:pt idx="0">
                  <c:v>Городской бюджет</c:v>
                </c:pt>
                <c:pt idx="1">
                  <c:v>Областной бюджет</c:v>
                </c:pt>
                <c:pt idx="2">
                  <c:v>Федеральный бюджет</c:v>
                </c:pt>
                <c:pt idx="3">
                  <c:v>Внебюджетные источники</c:v>
                </c:pt>
                <c:pt idx="4">
                  <c:v>Фонд реформирования ЖКХ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7755.7</c:v>
                </c:pt>
                <c:pt idx="1">
                  <c:v>21211.599999999999</c:v>
                </c:pt>
                <c:pt idx="2">
                  <c:v>21088.400000000001</c:v>
                </c:pt>
                <c:pt idx="3">
                  <c:v>76464.5</c:v>
                </c:pt>
                <c:pt idx="4">
                  <c:v>7354.2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2698258373796051"/>
          <c:y val="0.62109212805125591"/>
          <c:w val="0.70345686768783688"/>
          <c:h val="0.25724907087756527"/>
        </c:manualLayout>
      </c:layout>
      <c:overlay val="0"/>
      <c:spPr>
        <a:effectLst/>
        <a:scene3d>
          <a:camera prst="orthographicFront"/>
          <a:lightRig rig="threePt" dir="t"/>
        </a:scene3d>
        <a:sp3d/>
      </c:spPr>
      <c:txPr>
        <a:bodyPr/>
        <a:lstStyle/>
        <a:p>
          <a:pPr>
            <a:lnSpc>
              <a:spcPts val="1400"/>
            </a:lnSpc>
            <a:defRPr sz="1000" b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35153868131218E-2"/>
          <c:y val="0.36993351147579334"/>
          <c:w val="0.84600682511089098"/>
          <c:h val="0.49387959453802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A7E8FF"/>
            </a:solidFill>
            <a:ln>
              <a:solidFill>
                <a:srgbClr val="002060"/>
              </a:solidFill>
            </a:ln>
          </c:spPr>
          <c:invertIfNegative val="0"/>
          <c:dLbls>
            <c:dLbl>
              <c:idx val="2"/>
              <c:layout>
                <c:manualLayout>
                  <c:x val="-1.4699074074074074E-2"/>
                  <c:y val="1.9069069069069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Лист1!$B$2:$B$5</c:f>
              <c:numCache>
                <c:formatCode>#,##0</c:formatCode>
                <c:ptCount val="4"/>
                <c:pt idx="0">
                  <c:v>50</c:v>
                </c:pt>
                <c:pt idx="1">
                  <c:v>67</c:v>
                </c:pt>
                <c:pt idx="2">
                  <c:v>70</c:v>
                </c:pt>
                <c:pt idx="3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62892544"/>
        <c:axId val="61958976"/>
      </c:barChart>
      <c:catAx>
        <c:axId val="6289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61958976"/>
        <c:crosses val="autoZero"/>
        <c:auto val="1"/>
        <c:lblAlgn val="ctr"/>
        <c:lblOffset val="100"/>
        <c:noMultiLvlLbl val="0"/>
      </c:catAx>
      <c:valAx>
        <c:axId val="6195897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62892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6578641955469851E-2"/>
          <c:y val="9.4716064538674496E-2"/>
          <c:w val="0.31373364043780244"/>
          <c:h val="0.62999640028281445"/>
        </c:manualLayout>
      </c:layout>
      <c:pieChart>
        <c:varyColors val="1"/>
        <c:ser>
          <c:idx val="0"/>
          <c:order val="0"/>
          <c:explosion val="29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CC00CC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-8.6111111111111166E-2"/>
                  <c:y val="8.79629629629629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9.72222222222222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44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4251789954827073E-2"/>
                  <c:y val="-0.24432812701690979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</a:t>
                    </a:r>
                    <a:r>
                      <a:rPr lang="ru-RU" dirty="0" smtClean="0"/>
                      <a:t>233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3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Малые предприятия</c:v>
                </c:pt>
                <c:pt idx="1">
                  <c:v>Средние предприятия</c:v>
                </c:pt>
                <c:pt idx="2">
                  <c:v>Микропредприятия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818</c:v>
                </c:pt>
                <c:pt idx="1">
                  <c:v>50</c:v>
                </c:pt>
                <c:pt idx="2">
                  <c:v>16842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6.0865487052213708E-2"/>
          <c:y val="0.7434166526837015"/>
          <c:w val="0.9"/>
          <c:h val="0.22197237640376921"/>
        </c:manualLayout>
      </c:layout>
      <c:overlay val="0"/>
      <c:txPr>
        <a:bodyPr/>
        <a:lstStyle/>
        <a:p>
          <a:pPr>
            <a:defRPr sz="10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2B6798-4A2A-4DCD-BD3E-258C757F65E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D38CC4-F8BE-4570-B0A9-B592D82AF4D9}">
      <dgm:prSet phldrT="[Текст]" custT="1"/>
      <dgm:spPr>
        <a:xfrm>
          <a:off x="2409803" y="1327711"/>
          <a:ext cx="2030625" cy="203062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 marL="0" indent="0" algn="ctr">
            <a:lnSpc>
              <a:spcPts val="1400"/>
            </a:lnSpc>
          </a:pPr>
          <a:endParaRPr lang="ru-RU" sz="28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E9F36EAB-9D14-4C19-84BE-E4C575081F76}" type="parTrans" cxnId="{FA53B8D4-4B12-4BBB-B628-1E81969D7623}">
      <dgm:prSet/>
      <dgm:spPr/>
      <dgm:t>
        <a:bodyPr/>
        <a:lstStyle/>
        <a:p>
          <a:endParaRPr lang="ru-RU"/>
        </a:p>
      </dgm:t>
    </dgm:pt>
    <dgm:pt modelId="{CC711255-E81D-456E-ABCA-C26B03158451}" type="sibTrans" cxnId="{FA53B8D4-4B12-4BBB-B628-1E81969D7623}">
      <dgm:prSet/>
      <dgm:spPr/>
      <dgm:t>
        <a:bodyPr/>
        <a:lstStyle/>
        <a:p>
          <a:endParaRPr lang="ru-RU"/>
        </a:p>
      </dgm:t>
    </dgm:pt>
    <dgm:pt modelId="{84189234-A2F7-435D-92C6-ACEBD7ACF77B}">
      <dgm:prSet phldrT="[Текст]" custT="1"/>
      <dgm:spPr>
        <a:xfrm>
          <a:off x="856249" y="1321152"/>
          <a:ext cx="2095788" cy="2030625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>
            <a:lnSpc>
              <a:spcPts val="1500"/>
            </a:lnSpc>
          </a:pPr>
          <a:endParaRPr lang="ru-RU" sz="26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9119080C-A360-46C8-8752-FBB7C3363FA1}" type="parTrans" cxnId="{CC6E1401-375A-41C3-AEAB-6ECD37FD7F2B}">
      <dgm:prSet/>
      <dgm:spPr/>
      <dgm:t>
        <a:bodyPr/>
        <a:lstStyle/>
        <a:p>
          <a:endParaRPr lang="ru-RU"/>
        </a:p>
      </dgm:t>
    </dgm:pt>
    <dgm:pt modelId="{BA7FB49F-113A-4FC6-9173-0511718518F4}" type="sibTrans" cxnId="{CC6E1401-375A-41C3-AEAB-6ECD37FD7F2B}">
      <dgm:prSet/>
      <dgm:spPr/>
      <dgm:t>
        <a:bodyPr/>
        <a:lstStyle/>
        <a:p>
          <a:endParaRPr lang="ru-RU"/>
        </a:p>
      </dgm:t>
    </dgm:pt>
    <dgm:pt modelId="{52E4E916-D4BC-4B81-8C33-6C1F5128A5D2}">
      <dgm:prSet phldrT="[Текст]" custT="1"/>
      <dgm:spPr>
        <a:xfrm>
          <a:off x="1639803" y="16962"/>
          <a:ext cx="2030625" cy="203062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gm:spPr>
      <dgm:t>
        <a:bodyPr/>
        <a:lstStyle/>
        <a:p>
          <a:pPr>
            <a:lnSpc>
              <a:spcPts val="1500"/>
            </a:lnSpc>
          </a:pPr>
          <a:endParaRPr lang="ru-RU" sz="24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gm:t>
    </dgm:pt>
    <dgm:pt modelId="{FE90C4C6-CEAB-4C42-A01C-0625C6435845}" type="sibTrans" cxnId="{6BBC0B78-3432-44C3-9F7A-42F8FCCCE106}">
      <dgm:prSet/>
      <dgm:spPr/>
      <dgm:t>
        <a:bodyPr/>
        <a:lstStyle/>
        <a:p>
          <a:endParaRPr lang="ru-RU"/>
        </a:p>
      </dgm:t>
    </dgm:pt>
    <dgm:pt modelId="{A223A23F-CB11-4BDD-9C3D-BAB38DA83588}" type="parTrans" cxnId="{6BBC0B78-3432-44C3-9F7A-42F8FCCCE106}">
      <dgm:prSet/>
      <dgm:spPr/>
      <dgm:t>
        <a:bodyPr/>
        <a:lstStyle/>
        <a:p>
          <a:endParaRPr lang="ru-RU"/>
        </a:p>
      </dgm:t>
    </dgm:pt>
    <dgm:pt modelId="{670D4E2F-B916-4423-8C85-66DDE970046F}" type="pres">
      <dgm:prSet presAssocID="{BB2B6798-4A2A-4DCD-BD3E-258C757F65ED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D0AFEE-E538-4992-9136-38D7F2B00470}" type="pres">
      <dgm:prSet presAssocID="{52E4E916-D4BC-4B81-8C33-6C1F5128A5D2}" presName="circ1" presStyleLbl="vennNode1" presStyleIdx="0" presStyleCnt="3" custScaleX="87601" custScaleY="85468" custLinFactNeighborX="-162" custLinFactNeighborY="75429"/>
      <dgm:spPr/>
      <dgm:t>
        <a:bodyPr/>
        <a:lstStyle/>
        <a:p>
          <a:endParaRPr lang="ru-RU"/>
        </a:p>
      </dgm:t>
    </dgm:pt>
    <dgm:pt modelId="{D63D161C-86AF-455C-9ED6-AB83FD722744}" type="pres">
      <dgm:prSet presAssocID="{52E4E916-D4BC-4B81-8C33-6C1F5128A5D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88D46-DD8F-4570-9E83-B2BDC9E2D333}" type="pres">
      <dgm:prSet presAssocID="{D1D38CC4-F8BE-4570-B0A9-B592D82AF4D9}" presName="circ2" presStyleLbl="vennNode1" presStyleIdx="1" presStyleCnt="3" custScaleX="88524" custScaleY="85601" custLinFactNeighborX="2272" custLinFactNeighborY="-32514"/>
      <dgm:spPr/>
      <dgm:t>
        <a:bodyPr/>
        <a:lstStyle/>
        <a:p>
          <a:endParaRPr lang="ru-RU"/>
        </a:p>
      </dgm:t>
    </dgm:pt>
    <dgm:pt modelId="{4EEA8CFC-026F-43B0-A9A6-C0263DF77937}" type="pres">
      <dgm:prSet presAssocID="{D1D38CC4-F8BE-4570-B0A9-B592D82AF4D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E0AFD6-2185-471C-9316-B2727BF4003F}" type="pres">
      <dgm:prSet presAssocID="{84189234-A2F7-435D-92C6-ACEBD7ACF77B}" presName="circ3" presStyleLbl="vennNode1" presStyleIdx="2" presStyleCnt="3" custScaleX="88259" custScaleY="83254" custLinFactNeighborX="-2060" custLinFactNeighborY="-34761"/>
      <dgm:spPr/>
      <dgm:t>
        <a:bodyPr/>
        <a:lstStyle/>
        <a:p>
          <a:endParaRPr lang="ru-RU"/>
        </a:p>
      </dgm:t>
    </dgm:pt>
    <dgm:pt modelId="{084EAEC6-63D2-4A42-9DD9-CB42A7EAFC85}" type="pres">
      <dgm:prSet presAssocID="{84189234-A2F7-435D-92C6-ACEBD7ACF77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BF3571D-D258-41C9-9956-945299106D60}" type="presOf" srcId="{BB2B6798-4A2A-4DCD-BD3E-258C757F65ED}" destId="{670D4E2F-B916-4423-8C85-66DDE970046F}" srcOrd="0" destOrd="0" presId="urn:microsoft.com/office/officeart/2005/8/layout/venn1"/>
    <dgm:cxn modelId="{CC6E1401-375A-41C3-AEAB-6ECD37FD7F2B}" srcId="{BB2B6798-4A2A-4DCD-BD3E-258C757F65ED}" destId="{84189234-A2F7-435D-92C6-ACEBD7ACF77B}" srcOrd="2" destOrd="0" parTransId="{9119080C-A360-46C8-8752-FBB7C3363FA1}" sibTransId="{BA7FB49F-113A-4FC6-9173-0511718518F4}"/>
    <dgm:cxn modelId="{FA53B8D4-4B12-4BBB-B628-1E81969D7623}" srcId="{BB2B6798-4A2A-4DCD-BD3E-258C757F65ED}" destId="{D1D38CC4-F8BE-4570-B0A9-B592D82AF4D9}" srcOrd="1" destOrd="0" parTransId="{E9F36EAB-9D14-4C19-84BE-E4C575081F76}" sibTransId="{CC711255-E81D-456E-ABCA-C26B03158451}"/>
    <dgm:cxn modelId="{BDFABDE4-4287-4333-8EF8-125EE6B58F17}" type="presOf" srcId="{52E4E916-D4BC-4B81-8C33-6C1F5128A5D2}" destId="{0ED0AFEE-E538-4992-9136-38D7F2B00470}" srcOrd="0" destOrd="0" presId="urn:microsoft.com/office/officeart/2005/8/layout/venn1"/>
    <dgm:cxn modelId="{C8614151-FAE1-418F-8F18-6B8ACEAC2114}" type="presOf" srcId="{D1D38CC4-F8BE-4570-B0A9-B592D82AF4D9}" destId="{57A88D46-DD8F-4570-9E83-B2BDC9E2D333}" srcOrd="0" destOrd="0" presId="urn:microsoft.com/office/officeart/2005/8/layout/venn1"/>
    <dgm:cxn modelId="{7DF152EA-ECAE-4893-B9B8-FEA3BA03C57D}" type="presOf" srcId="{84189234-A2F7-435D-92C6-ACEBD7ACF77B}" destId="{084EAEC6-63D2-4A42-9DD9-CB42A7EAFC85}" srcOrd="1" destOrd="0" presId="urn:microsoft.com/office/officeart/2005/8/layout/venn1"/>
    <dgm:cxn modelId="{6BBC0B78-3432-44C3-9F7A-42F8FCCCE106}" srcId="{BB2B6798-4A2A-4DCD-BD3E-258C757F65ED}" destId="{52E4E916-D4BC-4B81-8C33-6C1F5128A5D2}" srcOrd="0" destOrd="0" parTransId="{A223A23F-CB11-4BDD-9C3D-BAB38DA83588}" sibTransId="{FE90C4C6-CEAB-4C42-A01C-0625C6435845}"/>
    <dgm:cxn modelId="{04AA1A57-4C64-46C7-A51E-FE0D1B0B1481}" type="presOf" srcId="{52E4E916-D4BC-4B81-8C33-6C1F5128A5D2}" destId="{D63D161C-86AF-455C-9ED6-AB83FD722744}" srcOrd="1" destOrd="0" presId="urn:microsoft.com/office/officeart/2005/8/layout/venn1"/>
    <dgm:cxn modelId="{007DF115-017C-487B-A695-03ED8C2CAFED}" type="presOf" srcId="{84189234-A2F7-435D-92C6-ACEBD7ACF77B}" destId="{97E0AFD6-2185-471C-9316-B2727BF4003F}" srcOrd="0" destOrd="0" presId="urn:microsoft.com/office/officeart/2005/8/layout/venn1"/>
    <dgm:cxn modelId="{E63DFB21-18F1-49F5-975B-1FBD2729A9A9}" type="presOf" srcId="{D1D38CC4-F8BE-4570-B0A9-B592D82AF4D9}" destId="{4EEA8CFC-026F-43B0-A9A6-C0263DF77937}" srcOrd="1" destOrd="0" presId="urn:microsoft.com/office/officeart/2005/8/layout/venn1"/>
    <dgm:cxn modelId="{53859A64-EFB6-410D-BD1D-CB13863FF6E2}" type="presParOf" srcId="{670D4E2F-B916-4423-8C85-66DDE970046F}" destId="{0ED0AFEE-E538-4992-9136-38D7F2B00470}" srcOrd="0" destOrd="0" presId="urn:microsoft.com/office/officeart/2005/8/layout/venn1"/>
    <dgm:cxn modelId="{EC741C5F-D2C4-4C9F-B08F-212CCAC91BFF}" type="presParOf" srcId="{670D4E2F-B916-4423-8C85-66DDE970046F}" destId="{D63D161C-86AF-455C-9ED6-AB83FD722744}" srcOrd="1" destOrd="0" presId="urn:microsoft.com/office/officeart/2005/8/layout/venn1"/>
    <dgm:cxn modelId="{BFA45030-4D65-4266-BFB6-BDD6F4844B84}" type="presParOf" srcId="{670D4E2F-B916-4423-8C85-66DDE970046F}" destId="{57A88D46-DD8F-4570-9E83-B2BDC9E2D333}" srcOrd="2" destOrd="0" presId="urn:microsoft.com/office/officeart/2005/8/layout/venn1"/>
    <dgm:cxn modelId="{96D415D2-5F74-4321-947F-377C230381D2}" type="presParOf" srcId="{670D4E2F-B916-4423-8C85-66DDE970046F}" destId="{4EEA8CFC-026F-43B0-A9A6-C0263DF77937}" srcOrd="3" destOrd="0" presId="urn:microsoft.com/office/officeart/2005/8/layout/venn1"/>
    <dgm:cxn modelId="{53513E0F-3385-48D5-B10A-58560A864A2E}" type="presParOf" srcId="{670D4E2F-B916-4423-8C85-66DDE970046F}" destId="{97E0AFD6-2185-471C-9316-B2727BF4003F}" srcOrd="4" destOrd="0" presId="urn:microsoft.com/office/officeart/2005/8/layout/venn1"/>
    <dgm:cxn modelId="{2ACBE388-2EF1-4C5D-9D01-D694C9EB25C6}" type="presParOf" srcId="{670D4E2F-B916-4423-8C85-66DDE970046F}" destId="{084EAEC6-63D2-4A42-9DD9-CB42A7EAFC8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0AFEE-E538-4992-9136-38D7F2B00470}">
      <dsp:nvSpPr>
        <dsp:cNvPr id="0" name=""/>
        <dsp:cNvSpPr/>
      </dsp:nvSpPr>
      <dsp:spPr>
        <a:xfrm>
          <a:off x="1749538" y="1648840"/>
          <a:ext cx="1778848" cy="1735535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2177756" y="2066932"/>
        <a:ext cx="922412" cy="552244"/>
      </dsp:txXfrm>
    </dsp:sp>
    <dsp:sp modelId="{57A88D46-DD8F-4570-9E83-B2BDC9E2D333}">
      <dsp:nvSpPr>
        <dsp:cNvPr id="0" name=""/>
        <dsp:cNvSpPr/>
      </dsp:nvSpPr>
      <dsp:spPr>
        <a:xfrm>
          <a:off x="2522310" y="796727"/>
          <a:ext cx="1797591" cy="1738235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44600">
            <a:lnSpc>
              <a:spcPts val="14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3230024" y="1385779"/>
        <a:ext cx="762652" cy="676015"/>
      </dsp:txXfrm>
    </dsp:sp>
    <dsp:sp modelId="{97E0AFD6-2185-471C-9316-B2727BF4003F}">
      <dsp:nvSpPr>
        <dsp:cNvPr id="0" name=""/>
        <dsp:cNvSpPr/>
      </dsp:nvSpPr>
      <dsp:spPr>
        <a:xfrm>
          <a:off x="971599" y="774929"/>
          <a:ext cx="1792209" cy="1690577"/>
        </a:xfrm>
        <a:prstGeom prst="ellipse">
          <a:avLst/>
        </a:prstGeom>
        <a:solidFill>
          <a:schemeClr val="accent5">
            <a:lumMod val="20000"/>
            <a:lumOff val="80000"/>
          </a:schemeClr>
        </a:solidFill>
        <a:ln w="1905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ts val="1500"/>
            </a:lnSpc>
            <a:spcBef>
              <a:spcPct val="0"/>
            </a:spcBef>
            <a:spcAft>
              <a:spcPct val="35000"/>
            </a:spcAft>
          </a:pPr>
          <a:endParaRPr lang="ru-RU" sz="2600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mbria"/>
            <a:ea typeface="+mn-ea"/>
            <a:cs typeface="+mn-cs"/>
          </a:endParaRPr>
        </a:p>
      </dsp:txBody>
      <dsp:txXfrm>
        <a:off x="1297843" y="1347830"/>
        <a:ext cx="760369" cy="6574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0.18943</cdr:x>
      <cdr:y>0.62478</cdr:y>
    </cdr:from>
    <cdr:to>
      <cdr:x>0.62239</cdr:x>
      <cdr:y>0.71778</cdr:y>
    </cdr:to>
    <cdr:cxnSp macro="">
      <cdr:nvCxnSpPr>
        <cdr:cNvPr id="4" name="Прямая соединительная линия 3"/>
        <cdr:cNvCxnSpPr/>
      </cdr:nvCxnSpPr>
      <cdr:spPr>
        <a:xfrm xmlns:a="http://schemas.openxmlformats.org/drawingml/2006/main" flipV="1">
          <a:off x="795705" y="1306944"/>
          <a:ext cx="1818678" cy="19453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0.20869</cdr:x>
      <cdr:y>0.25365</cdr:y>
    </cdr:from>
    <cdr:to>
      <cdr:x>0.61438</cdr:x>
      <cdr:y>0.28807</cdr:y>
    </cdr:to>
    <cdr:cxnSp macro="">
      <cdr:nvCxnSpPr>
        <cdr:cNvPr id="2" name="Прямая соединительная линия 1"/>
        <cdr:cNvCxnSpPr/>
      </cdr:nvCxnSpPr>
      <cdr:spPr>
        <a:xfrm xmlns:a="http://schemas.openxmlformats.org/drawingml/2006/main">
          <a:off x="876608" y="530594"/>
          <a:ext cx="1704130" cy="7200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AF164-B20E-4CEA-AD69-2EDFA821E8F0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D7E0B7-3D14-486E-8A10-C3F92E516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55885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F5F24-C5CB-41B7-B8BB-AEE2B24C4C08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FEC96-9830-4F06-BF42-2C568DAF31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19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76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6675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366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592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5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5765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24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02172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75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626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40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4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1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1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2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2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chart" Target="../charts/chart18.xml"/><Relationship Id="rId7" Type="http://schemas.openxmlformats.org/officeDocument/2006/relationships/chart" Target="../charts/chart2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openxmlformats.org/officeDocument/2006/relationships/image" Target="../media/image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3.xml"/><Relationship Id="rId3" Type="http://schemas.openxmlformats.org/officeDocument/2006/relationships/image" Target="../media/image40.png"/><Relationship Id="rId7" Type="http://schemas.microsoft.com/office/2007/relationships/hdphoto" Target="../media/hdphoto8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chart" Target="../charts/chart22.xml"/><Relationship Id="rId10" Type="http://schemas.openxmlformats.org/officeDocument/2006/relationships/image" Target="../media/image43.jpeg"/><Relationship Id="rId4" Type="http://schemas.microsoft.com/office/2007/relationships/hdphoto" Target="../media/hdphoto7.wdp"/><Relationship Id="rId9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image" Target="../media/image3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chart" Target="../charts/chart26.xml"/><Relationship Id="rId3" Type="http://schemas.openxmlformats.org/officeDocument/2006/relationships/chart" Target="../charts/chart25.xml"/><Relationship Id="rId7" Type="http://schemas.openxmlformats.org/officeDocument/2006/relationships/image" Target="../media/image49.png"/><Relationship Id="rId12" Type="http://schemas.microsoft.com/office/2007/relationships/hdphoto" Target="../media/hdphoto10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emf"/><Relationship Id="rId10" Type="http://schemas.openxmlformats.org/officeDocument/2006/relationships/image" Target="../media/image52.png"/><Relationship Id="rId4" Type="http://schemas.openxmlformats.org/officeDocument/2006/relationships/image" Target="../media/image3.png"/><Relationship Id="rId9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1.xml"/><Relationship Id="rId3" Type="http://schemas.openxmlformats.org/officeDocument/2006/relationships/image" Target="../media/image3.png"/><Relationship Id="rId7" Type="http://schemas.openxmlformats.org/officeDocument/2006/relationships/chart" Target="../charts/chart30.xml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9.xml"/><Relationship Id="rId11" Type="http://schemas.openxmlformats.org/officeDocument/2006/relationships/image" Target="../media/image54.png"/><Relationship Id="rId5" Type="http://schemas.openxmlformats.org/officeDocument/2006/relationships/chart" Target="../charts/chart28.xml"/><Relationship Id="rId10" Type="http://schemas.microsoft.com/office/2007/relationships/hdphoto" Target="../media/hdphoto8.wdp"/><Relationship Id="rId4" Type="http://schemas.openxmlformats.org/officeDocument/2006/relationships/chart" Target="../charts/chart27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chart" Target="../charts/chart32.xml"/><Relationship Id="rId7" Type="http://schemas.openxmlformats.org/officeDocument/2006/relationships/image" Target="../media/image5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png"/><Relationship Id="rId10" Type="http://schemas.openxmlformats.org/officeDocument/2006/relationships/chart" Target="../charts/chart34.xml"/><Relationship Id="rId4" Type="http://schemas.openxmlformats.org/officeDocument/2006/relationships/image" Target="../media/image56.png"/><Relationship Id="rId9" Type="http://schemas.openxmlformats.org/officeDocument/2006/relationships/chart" Target="../charts/chart3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3.png"/><Relationship Id="rId7" Type="http://schemas.openxmlformats.org/officeDocument/2006/relationships/image" Target="../media/image63.png"/><Relationship Id="rId12" Type="http://schemas.openxmlformats.org/officeDocument/2006/relationships/image" Target="../media/image6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11" Type="http://schemas.openxmlformats.org/officeDocument/2006/relationships/image" Target="../media/image66.jpeg"/><Relationship Id="rId5" Type="http://schemas.openxmlformats.org/officeDocument/2006/relationships/image" Target="../media/image61.png"/><Relationship Id="rId10" Type="http://schemas.microsoft.com/office/2007/relationships/hdphoto" Target="../media/hdphoto11.wdp"/><Relationship Id="rId4" Type="http://schemas.openxmlformats.org/officeDocument/2006/relationships/chart" Target="../charts/chart35.xml"/><Relationship Id="rId9" Type="http://schemas.openxmlformats.org/officeDocument/2006/relationships/image" Target="../media/image6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jpeg"/><Relationship Id="rId3" Type="http://schemas.openxmlformats.org/officeDocument/2006/relationships/chart" Target="../charts/chart36.xml"/><Relationship Id="rId7" Type="http://schemas.openxmlformats.org/officeDocument/2006/relationships/image" Target="../media/image7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2.wdp"/><Relationship Id="rId11" Type="http://schemas.openxmlformats.org/officeDocument/2006/relationships/image" Target="../media/image74.png"/><Relationship Id="rId5" Type="http://schemas.openxmlformats.org/officeDocument/2006/relationships/image" Target="../media/image69.png"/><Relationship Id="rId10" Type="http://schemas.openxmlformats.org/officeDocument/2006/relationships/image" Target="../media/image73.jpeg"/><Relationship Id="rId4" Type="http://schemas.openxmlformats.org/officeDocument/2006/relationships/image" Target="../media/image68.png"/><Relationship Id="rId9" Type="http://schemas.openxmlformats.org/officeDocument/2006/relationships/image" Target="../media/image7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9.xml"/><Relationship Id="rId5" Type="http://schemas.openxmlformats.org/officeDocument/2006/relationships/chart" Target="../charts/chart38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3" Type="http://schemas.openxmlformats.org/officeDocument/2006/relationships/image" Target="../media/image3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0" Type="http://schemas.openxmlformats.org/officeDocument/2006/relationships/image" Target="../media/image82.png"/><Relationship Id="rId4" Type="http://schemas.openxmlformats.org/officeDocument/2006/relationships/image" Target="../media/image76.jpeg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5.xml"/><Relationship Id="rId3" Type="http://schemas.openxmlformats.org/officeDocument/2006/relationships/chart" Target="../charts/chart1.xml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10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chart" Target="../charts/char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3.xml"/><Relationship Id="rId3" Type="http://schemas.openxmlformats.org/officeDocument/2006/relationships/image" Target="../media/image3.png"/><Relationship Id="rId7" Type="http://schemas.openxmlformats.org/officeDocument/2006/relationships/chart" Target="../charts/chart4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chart" Target="../charts/chart41.xml"/><Relationship Id="rId4" Type="http://schemas.openxmlformats.org/officeDocument/2006/relationships/image" Target="../media/image86.png"/><Relationship Id="rId9" Type="http://schemas.openxmlformats.org/officeDocument/2006/relationships/image" Target="../media/image8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7.png"/><Relationship Id="rId18" Type="http://schemas.microsoft.com/office/2007/relationships/hdphoto" Target="../media/hdphoto5.wdp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hdphoto" Target="../media/hdphoto2.wdp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png"/><Relationship Id="rId10" Type="http://schemas.microsoft.com/office/2007/relationships/hdphoto" Target="../media/hdphoto1.wdp"/><Relationship Id="rId19" Type="http://schemas.openxmlformats.org/officeDocument/2006/relationships/image" Target="../media/image1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chart" Target="../charts/char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11" Type="http://schemas.openxmlformats.org/officeDocument/2006/relationships/image" Target="../media/image32.png"/><Relationship Id="rId5" Type="http://schemas.openxmlformats.org/officeDocument/2006/relationships/chart" Target="../charts/chart10.xml"/><Relationship Id="rId10" Type="http://schemas.openxmlformats.org/officeDocument/2006/relationships/image" Target="../media/image31.png"/><Relationship Id="rId4" Type="http://schemas.openxmlformats.org/officeDocument/2006/relationships/chart" Target="../charts/chart9.xml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9906000" cy="3428999"/>
          </a:xfrm>
          <a:prstGeom prst="rect">
            <a:avLst/>
          </a:prstGeom>
        </p:spPr>
      </p:pic>
      <p:sp>
        <p:nvSpPr>
          <p:cNvPr id="6" name="Надпись 2"/>
          <p:cNvSpPr txBox="1">
            <a:spLocks noChangeArrowheads="1"/>
          </p:cNvSpPr>
          <p:nvPr/>
        </p:nvSpPr>
        <p:spPr bwMode="auto">
          <a:xfrm>
            <a:off x="668524" y="1566952"/>
            <a:ext cx="8568952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 Т Ч Ё Т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Главы муниципального образования 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«Город 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Архангельск» о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результатах своей деятельности, 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деятельности 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Администрации муниципального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образования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«Город </a:t>
            </a:r>
            <a:r>
              <a:rPr lang="ru-RU" sz="2000" b="1" dirty="0" smtClean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Архангельск» за 2019 </a:t>
            </a:r>
            <a:r>
              <a:rPr lang="ru-RU" sz="20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/>
              </a:rPr>
              <a:t>год</a:t>
            </a:r>
            <a:endParaRPr lang="ru-RU" sz="20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046" y="188641"/>
            <a:ext cx="831909" cy="10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129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Скругленный прямоугольник 102"/>
          <p:cNvSpPr/>
          <p:nvPr/>
        </p:nvSpPr>
        <p:spPr>
          <a:xfrm>
            <a:off x="160209" y="3782431"/>
            <a:ext cx="2739516" cy="115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88504" y="76069"/>
            <a:ext cx="5941500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Управление муниципальной собственностью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graphicFrame>
        <p:nvGraphicFramePr>
          <p:cNvPr id="10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726124"/>
              </p:ext>
            </p:extLst>
          </p:nvPr>
        </p:nvGraphicFramePr>
        <p:xfrm>
          <a:off x="5787287" y="1507347"/>
          <a:ext cx="2258797" cy="216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3673344" y="938748"/>
            <a:ext cx="212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Доходы городского бюджета от сдачи в </a:t>
            </a:r>
            <a:r>
              <a:rPr lang="ru-RU" sz="1200" dirty="0" smtClean="0">
                <a:latin typeface="Times New Roman"/>
                <a:ea typeface="Times New Roman"/>
              </a:rPr>
              <a:t>аренду муниципального </a:t>
            </a:r>
            <a:r>
              <a:rPr lang="ru-RU" sz="1200" dirty="0">
                <a:latin typeface="Times New Roman"/>
                <a:ea typeface="Times New Roman"/>
              </a:rPr>
              <a:t>имущества, млн. рублей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06468" y="941819"/>
            <a:ext cx="204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Доходы </a:t>
            </a:r>
            <a:r>
              <a:rPr lang="ru-RU" sz="1200" dirty="0" smtClean="0">
                <a:latin typeface="Times New Roman"/>
                <a:ea typeface="Times New Roman"/>
              </a:rPr>
              <a:t>городского</a:t>
            </a:r>
          </a:p>
          <a:p>
            <a:pPr algn="ctr">
              <a:spcAft>
                <a:spcPts val="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бюджета </a:t>
            </a:r>
            <a:r>
              <a:rPr lang="ru-RU" sz="1200" dirty="0">
                <a:latin typeface="Times New Roman"/>
                <a:ea typeface="Times New Roman"/>
              </a:rPr>
              <a:t>от продажи </a:t>
            </a:r>
            <a:r>
              <a:rPr lang="ru-RU" sz="1200" dirty="0" smtClean="0">
                <a:latin typeface="Times New Roman"/>
                <a:ea typeface="Times New Roman"/>
              </a:rPr>
              <a:t>муниципальной собственности, </a:t>
            </a:r>
            <a:r>
              <a:rPr lang="ru-RU" sz="1200" dirty="0">
                <a:latin typeface="Times New Roman"/>
                <a:ea typeface="Times New Roman"/>
              </a:rPr>
              <a:t>млн. рублей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824470" y="3846341"/>
            <a:ext cx="2232986" cy="44675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r>
              <a:rPr lang="ru-RU" sz="2400" dirty="0">
                <a:solidFill>
                  <a:srgbClr val="30C23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1,7 млн. руб. </a:t>
            </a:r>
            <a:endParaRPr lang="ru-RU" sz="105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40642" y="4199746"/>
            <a:ext cx="270484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доходы </a:t>
            </a:r>
            <a:r>
              <a:rPr lang="ru-RU" sz="1400" dirty="0">
                <a:latin typeface="Times New Roman"/>
                <a:ea typeface="Times New Roman"/>
              </a:rPr>
              <a:t>городского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бюджета </a:t>
            </a:r>
            <a:r>
              <a:rPr lang="ru-RU" sz="1400" dirty="0">
                <a:latin typeface="Times New Roman"/>
                <a:ea typeface="Times New Roman"/>
              </a:rPr>
              <a:t>от деятельности </a:t>
            </a:r>
            <a:endParaRPr lang="ru-RU" sz="1400" dirty="0" smtClean="0">
              <a:latin typeface="Times New Roman"/>
              <a:ea typeface="Times New Roman"/>
            </a:endParaRPr>
          </a:p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МУП </a:t>
            </a:r>
            <a:r>
              <a:rPr lang="ru-RU" sz="1400" dirty="0">
                <a:latin typeface="Times New Roman"/>
                <a:ea typeface="Times New Roman"/>
              </a:rPr>
              <a:t>по итогам </a:t>
            </a:r>
            <a:r>
              <a:rPr lang="ru-RU" sz="1400" dirty="0" smtClean="0">
                <a:latin typeface="Times New Roman"/>
                <a:ea typeface="Times New Roman"/>
              </a:rPr>
              <a:t>2019 года</a:t>
            </a:r>
            <a:endParaRPr lang="ru-RU" sz="1400" dirty="0">
              <a:latin typeface="Times New Roman"/>
              <a:ea typeface="Times New Roman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129331" y="3861048"/>
            <a:ext cx="27354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Выручка МУП </a:t>
            </a:r>
            <a:r>
              <a:rPr lang="ru-RU" sz="1400" dirty="0" smtClean="0">
                <a:latin typeface="Times New Roman"/>
                <a:ea typeface="Times New Roman"/>
              </a:rPr>
              <a:t>от реализации товаров (работ , услуг) по итогам 2019 года составила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722,4 млн. руб. </a:t>
            </a:r>
            <a:endParaRPr lang="ru-RU" sz="14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214652" y="4988627"/>
            <a:ext cx="241987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2018 году осуществлена </a:t>
            </a:r>
          </a:p>
          <a:p>
            <a:pPr algn="l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приватизация 4 МУП:</a:t>
            </a:r>
          </a:p>
        </p:txBody>
      </p:sp>
      <p:pic>
        <p:nvPicPr>
          <p:cNvPr id="85" name="Рисунок 8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4" name="Прямая соединительная линия 53"/>
          <p:cNvCxnSpPr/>
          <p:nvPr/>
        </p:nvCxnSpPr>
        <p:spPr>
          <a:xfrm>
            <a:off x="368851" y="3645024"/>
            <a:ext cx="9336677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6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64958"/>
              </p:ext>
            </p:extLst>
          </p:nvPr>
        </p:nvGraphicFramePr>
        <p:xfrm>
          <a:off x="3537918" y="1499360"/>
          <a:ext cx="2262168" cy="216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7" name="Прямоугольник 56"/>
          <p:cNvSpPr/>
          <p:nvPr/>
        </p:nvSpPr>
        <p:spPr>
          <a:xfrm>
            <a:off x="5827602" y="941819"/>
            <a:ext cx="21887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Доходы городского бюджета от сдачи в </a:t>
            </a:r>
            <a:r>
              <a:rPr lang="ru-RU" sz="1200" dirty="0" smtClean="0">
                <a:latin typeface="Times New Roman"/>
                <a:ea typeface="Times New Roman"/>
              </a:rPr>
              <a:t>аренду муниципальных земельных участков, </a:t>
            </a:r>
            <a:r>
              <a:rPr lang="ru-RU" sz="1200" dirty="0">
                <a:latin typeface="Times New Roman"/>
                <a:ea typeface="Times New Roman"/>
              </a:rPr>
              <a:t>млн. рублей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4590524" y="1844824"/>
            <a:ext cx="1044000" cy="7083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6963158" y="1856604"/>
            <a:ext cx="1109051" cy="7083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6897216" y="1896076"/>
            <a:ext cx="1265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З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аключено 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252 договора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аренды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4479960" y="1860626"/>
            <a:ext cx="1265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200" dirty="0">
                <a:latin typeface="Times New Roman"/>
                <a:ea typeface="Times New Roman"/>
              </a:rPr>
              <a:t>З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аключено </a:t>
            </a:r>
          </a:p>
          <a:p>
            <a:pPr algn="ctr">
              <a:spcAft>
                <a:spcPts val="0"/>
              </a:spcAft>
            </a:pPr>
            <a:r>
              <a:rPr lang="ru-RU" sz="1200" b="1" dirty="0" smtClean="0">
                <a:solidFill>
                  <a:srgbClr val="C00000"/>
                </a:solidFill>
                <a:effectLst/>
                <a:latin typeface="Times New Roman"/>
                <a:ea typeface="Times New Roman"/>
              </a:rPr>
              <a:t>477 договоров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аренды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90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44861"/>
              </p:ext>
            </p:extLst>
          </p:nvPr>
        </p:nvGraphicFramePr>
        <p:xfrm>
          <a:off x="8162344" y="1556792"/>
          <a:ext cx="2167508" cy="2160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2" name="TextBox 91"/>
          <p:cNvSpPr txBox="1"/>
          <p:nvPr/>
        </p:nvSpPr>
        <p:spPr>
          <a:xfrm>
            <a:off x="-87560" y="915280"/>
            <a:ext cx="3637769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Балансовая 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стоимость муниципального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имущества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37515 млн. руб.,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том числе: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3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6734048"/>
              </p:ext>
            </p:extLst>
          </p:nvPr>
        </p:nvGraphicFramePr>
        <p:xfrm>
          <a:off x="-16689" y="1467013"/>
          <a:ext cx="3420000" cy="1976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94" name="Прямая со стрелкой 93"/>
          <p:cNvCxnSpPr/>
          <p:nvPr/>
        </p:nvCxnSpPr>
        <p:spPr>
          <a:xfrm flipV="1">
            <a:off x="3611211" y="1753041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 flipV="1">
            <a:off x="5961112" y="1936480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 flipV="1">
            <a:off x="8433856" y="1894615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651731" y="1695999"/>
            <a:ext cx="956042" cy="4877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0,7% </a:t>
            </a:r>
          </a:p>
          <a:p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987777" y="1835618"/>
            <a:ext cx="956042" cy="4877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9 % </a:t>
            </a:r>
          </a:p>
          <a:p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482191" y="1770625"/>
            <a:ext cx="956042" cy="48779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11% </a:t>
            </a:r>
          </a:p>
          <a:p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плану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3349244" y="3717032"/>
            <a:ext cx="2285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Функционирует 10 МУП </a:t>
            </a:r>
            <a:endParaRPr lang="ru-RU" sz="1400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5961112" y="5070090"/>
            <a:ext cx="3524079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2020 году планируется:</a:t>
            </a:r>
          </a:p>
        </p:txBody>
      </p:sp>
      <p:sp>
        <p:nvSpPr>
          <p:cNvPr id="102" name="Прямоугольник 101"/>
          <p:cNvSpPr/>
          <p:nvPr/>
        </p:nvSpPr>
        <p:spPr>
          <a:xfrm>
            <a:off x="5961112" y="5366595"/>
            <a:ext cx="38702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>
                <a:latin typeface="Times New Roman"/>
                <a:ea typeface="Times New Roman"/>
              </a:rPr>
              <a:t>р</a:t>
            </a:r>
            <a:r>
              <a:rPr lang="ru-RU" sz="1400" dirty="0" smtClean="0">
                <a:latin typeface="Times New Roman"/>
                <a:ea typeface="Times New Roman"/>
              </a:rPr>
              <a:t>еорганизация в ООО - МУП «Водоочистка»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effectLst/>
                <a:latin typeface="Times New Roman"/>
                <a:ea typeface="Times New Roman"/>
              </a:rPr>
              <a:t>реорганизация в АО - МУП «</a:t>
            </a:r>
            <a:r>
              <a:rPr lang="ru-RU" sz="1400" dirty="0" err="1" smtClean="0">
                <a:effectLst/>
                <a:latin typeface="Times New Roman"/>
                <a:ea typeface="Times New Roman"/>
              </a:rPr>
              <a:t>Стигла</a:t>
            </a:r>
            <a:r>
              <a:rPr lang="ru-RU" sz="1400" dirty="0" smtClean="0">
                <a:effectLst/>
                <a:latin typeface="Times New Roman"/>
                <a:ea typeface="Times New Roman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реорганизация в форме присоединения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ООО «</a:t>
            </a:r>
            <a:r>
              <a:rPr lang="ru-RU" sz="1400" dirty="0" err="1" smtClean="0">
                <a:latin typeface="Times New Roman"/>
                <a:ea typeface="Times New Roman"/>
              </a:rPr>
              <a:t>Рембыттехника</a:t>
            </a:r>
            <a:r>
              <a:rPr lang="ru-RU" sz="1400" dirty="0" smtClean="0">
                <a:latin typeface="Times New Roman"/>
                <a:ea typeface="Times New Roman"/>
              </a:rPr>
              <a:t>» к 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ООО «Центральный рынок»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1026" name="Picture 2" descr="C:\Users\PlugaruKV\Desktop\Муниципальный проект\Разработка МП\Оформление для МП\Итог 2 июля\Брендбук\Иконки\PNG\PNG_icons_federal_projects\icon_p (43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277" y="5881835"/>
            <a:ext cx="856035" cy="8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Скругленный прямоугольник 103"/>
          <p:cNvSpPr/>
          <p:nvPr/>
        </p:nvSpPr>
        <p:spPr>
          <a:xfrm>
            <a:off x="157203" y="5301320"/>
            <a:ext cx="2736000" cy="100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128464" y="5355213"/>
            <a:ext cx="27712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Выручка муниципальных ООО </a:t>
            </a:r>
            <a:r>
              <a:rPr lang="ru-RU" sz="1400" dirty="0" smtClean="0">
                <a:latin typeface="Times New Roman"/>
                <a:ea typeface="Times New Roman"/>
              </a:rPr>
              <a:t>от реализации товаров </a:t>
            </a:r>
          </a:p>
          <a:p>
            <a:pPr algn="ctr"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(работ , услуг) по итогам 2019 года составила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295,9 млн. руб. </a:t>
            </a:r>
            <a:endParaRPr lang="ru-RU" sz="14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614700" y="4127738"/>
            <a:ext cx="2418420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500"/>
              </a:lnSpc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Суммарная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прибыль МУП </a:t>
            </a:r>
            <a:r>
              <a:rPr lang="ru-RU" sz="1400" dirty="0" smtClean="0">
                <a:latin typeface="Times New Roman"/>
                <a:ea typeface="Times New Roman"/>
              </a:rPr>
              <a:t>по итогам 2019 года составила  </a:t>
            </a:r>
            <a:r>
              <a:rPr lang="ru-RU" sz="1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531,0  млн. руб. </a:t>
            </a:r>
            <a:endParaRPr lang="ru-RU" sz="14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 descr="C:\Users\PlugaruKV\Desktop\Муниципальный проект\Разработка МП\Оформление для МП\Итог 2 июля\Брендбук\Иконки\PNG\PNG_icons_basic\icon_basic (63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784" y="4114280"/>
            <a:ext cx="581819" cy="61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Стрелка вправо 42"/>
          <p:cNvSpPr/>
          <p:nvPr/>
        </p:nvSpPr>
        <p:spPr>
          <a:xfrm>
            <a:off x="6112908" y="4359966"/>
            <a:ext cx="576000" cy="144016"/>
          </a:xfrm>
          <a:prstGeom prst="rightArrow">
            <a:avLst/>
          </a:prstGeom>
          <a:solidFill>
            <a:srgbClr val="A7E8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31505" y="5507196"/>
            <a:ext cx="243085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МУП «Роспечать»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МУП «Центральный рынок»</a:t>
            </a:r>
            <a:endParaRPr lang="ru-RU" sz="1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МУП «</a:t>
            </a:r>
            <a:r>
              <a:rPr lang="ru-RU" sz="1400" dirty="0" err="1" smtClean="0">
                <a:latin typeface="Times New Roman"/>
                <a:ea typeface="Times New Roman"/>
              </a:rPr>
              <a:t>Рембыттехника</a:t>
            </a:r>
            <a:r>
              <a:rPr lang="ru-RU" sz="1400" dirty="0" smtClean="0">
                <a:latin typeface="Times New Roman"/>
                <a:ea typeface="Times New Roman"/>
              </a:rPr>
              <a:t>»</a:t>
            </a: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МУП «</a:t>
            </a:r>
            <a:r>
              <a:rPr lang="ru-RU" sz="1400" dirty="0" err="1" smtClean="0">
                <a:latin typeface="Times New Roman"/>
                <a:ea typeface="Times New Roman"/>
              </a:rPr>
              <a:t>Спецавтохозяйство</a:t>
            </a:r>
            <a:endParaRPr lang="ru-RU" sz="14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400" dirty="0" smtClean="0">
                <a:latin typeface="Times New Roman"/>
                <a:ea typeface="Times New Roman"/>
              </a:rPr>
              <a:t>по </a:t>
            </a:r>
            <a:r>
              <a:rPr lang="ru-RU" sz="1400" dirty="0">
                <a:latin typeface="Times New Roman"/>
                <a:ea typeface="Times New Roman"/>
              </a:rPr>
              <a:t>уборке </a:t>
            </a:r>
            <a:r>
              <a:rPr lang="ru-RU" sz="1400" dirty="0" smtClean="0">
                <a:latin typeface="Times New Roman"/>
                <a:ea typeface="Times New Roman"/>
              </a:rPr>
              <a:t>города»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10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2848" y="172207"/>
            <a:ext cx="4104456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Дошкольное образование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753" y="822199"/>
            <a:ext cx="3619119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воспитанников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системе дошкольного образования, чел.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49144" y="759662"/>
            <a:ext cx="344046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заработная плата работников детских садов, руб.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664968" y="3699324"/>
            <a:ext cx="3168352" cy="1241844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8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завершено строительство детских садов </a:t>
            </a:r>
            <a:b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280 мест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Майская горка и на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125 мест 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Соломбальском</a:t>
            </a:r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 округе</a:t>
            </a:r>
          </a:p>
        </p:txBody>
      </p:sp>
      <p:pic>
        <p:nvPicPr>
          <p:cNvPr id="44" name="Рисунок 4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 flipH="1">
            <a:off x="310241" y="3133922"/>
            <a:ext cx="9251272" cy="704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6456" y="4610747"/>
            <a:ext cx="4682297" cy="1626565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 капитальный ремонт третьего этажа: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 6»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 167»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МБДОУ «Детский сад №173»</a:t>
            </a:r>
          </a:p>
          <a:p>
            <a:pPr algn="l"/>
            <a:endParaRPr lang="ru-RU" sz="1800" dirty="0">
              <a:solidFill>
                <a:srgbClr val="09ADFF"/>
              </a:solidFill>
              <a:latin typeface="Times New Roman" panose="02020603050405020304" pitchFamily="18" charset="0"/>
            </a:endParaRPr>
          </a:p>
          <a:p>
            <a:pPr algn="l"/>
            <a:endParaRPr lang="ru-RU" sz="1800" dirty="0">
              <a:solidFill>
                <a:srgbClr val="09AD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3400260" y="5010622"/>
            <a:ext cx="1048684" cy="722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150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новых 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мест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4520952" y="3253883"/>
            <a:ext cx="0" cy="3487485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663191" y="4917363"/>
            <a:ext cx="5186353" cy="887901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начато строительство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 детских садов: </a:t>
            </a:r>
          </a:p>
          <a:p>
            <a:pPr algn="l"/>
            <a:r>
              <a:rPr lang="ru-RU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220 и 280 мест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</a:t>
            </a:r>
            <a:r>
              <a:rPr lang="ru-RU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Варавино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-Фактория и </a:t>
            </a:r>
          </a:p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3-х детских садов на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280 мест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Майская Горка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3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710" t="14521" r="19497" b="57268"/>
          <a:stretch/>
        </p:blipFill>
        <p:spPr bwMode="auto">
          <a:xfrm>
            <a:off x="6273027" y="5802710"/>
            <a:ext cx="3504509" cy="105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2480149"/>
              </p:ext>
            </p:extLst>
          </p:nvPr>
        </p:nvGraphicFramePr>
        <p:xfrm>
          <a:off x="920552" y="1182984"/>
          <a:ext cx="2736304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1" name="Прямая со стрелкой 30"/>
          <p:cNvCxnSpPr/>
          <p:nvPr/>
        </p:nvCxnSpPr>
        <p:spPr>
          <a:xfrm flipV="1">
            <a:off x="1043097" y="1372487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992560" y="1268760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3 %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815740" y="692696"/>
            <a:ext cx="2376000" cy="936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ВСЕ</a:t>
            </a:r>
            <a:r>
              <a:rPr lang="ru-RU" sz="1600" dirty="0">
                <a:solidFill>
                  <a:srgbClr val="2DB9FF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дети в возрасте </a:t>
            </a:r>
          </a:p>
          <a:p>
            <a:pPr>
              <a:lnSpc>
                <a:spcPts val="1600"/>
              </a:lnSpc>
            </a:pPr>
            <a:r>
              <a:rPr lang="ru-RU" sz="1600" dirty="0">
                <a:latin typeface="Times New Roman" panose="02020603050405020304" pitchFamily="18" charset="0"/>
              </a:rPr>
              <a:t>от 3 до 7 лет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обеспечены местами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детских садах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815740" y="1700808"/>
            <a:ext cx="2376000" cy="133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2021 году ВСЕ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ts val="1600"/>
              </a:lnSpc>
            </a:pPr>
            <a:r>
              <a:rPr lang="ru-RU" sz="1600" dirty="0" smtClean="0">
                <a:latin typeface="Times New Roman" panose="02020603050405020304" pitchFamily="18" charset="0"/>
              </a:rPr>
              <a:t>дети </a:t>
            </a:r>
            <a:r>
              <a:rPr lang="ru-RU" sz="1600" dirty="0">
                <a:latin typeface="Times New Roman" panose="02020603050405020304" pitchFamily="18" charset="0"/>
              </a:rPr>
              <a:t>в возрасте </a:t>
            </a:r>
            <a:endParaRPr lang="ru-RU" sz="1600" dirty="0" smtClean="0">
              <a:latin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от 2 месяцев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до </a:t>
            </a: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</a:rPr>
              <a:t>лет </a:t>
            </a:r>
            <a:r>
              <a:rPr lang="ru-RU" sz="1600" dirty="0" smtClean="0">
                <a:latin typeface="Times New Roman" panose="02020603050405020304" pitchFamily="18" charset="0"/>
              </a:rPr>
              <a:t>должны быть </a:t>
            </a:r>
            <a:endParaRPr lang="ru-RU" sz="1600" dirty="0">
              <a:latin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обеспечены местами </a:t>
            </a:r>
          </a:p>
          <a:p>
            <a:pPr>
              <a:lnSpc>
                <a:spcPts val="16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детских садах</a:t>
            </a:r>
          </a:p>
        </p:txBody>
      </p:sp>
      <p:pic>
        <p:nvPicPr>
          <p:cNvPr id="1026" name="Picture 2" descr="C:\Users\admin\Desktop\Работа\Брендбук\Брендбук\Иконки\PNG\PNG_icons_federal_projects\icon_p (3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7685" y1="40162" x2="25091" y2="46369"/>
                        <a14:foregroundMark x1="25659" y1="52617" x2="25659" y2="52617"/>
                        <a14:foregroundMark x1="73287" y1="39432" x2="73571" y2="43895"/>
                        <a14:foregroundMark x1="76490" y1="51602" x2="76490" y2="51602"/>
                        <a14:foregroundMark x1="76044" y1="47830" x2="80259" y2="48276"/>
                        <a14:foregroundMark x1="84597" y1="34361" x2="89380" y2="39554"/>
                        <a14:backgroundMark x1="20833" y1="7330" x2="81771" y2="19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" y="2057325"/>
            <a:ext cx="796283" cy="7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0459102"/>
              </p:ext>
            </p:extLst>
          </p:nvPr>
        </p:nvGraphicFramePr>
        <p:xfrm>
          <a:off x="6845897" y="1229014"/>
          <a:ext cx="2715615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38" name="Прямая со стрелкой 37"/>
          <p:cNvCxnSpPr/>
          <p:nvPr/>
        </p:nvCxnSpPr>
        <p:spPr>
          <a:xfrm flipV="1">
            <a:off x="6875745" y="1340768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897216" y="1301461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38,7 %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116535" y="3357120"/>
            <a:ext cx="2138541" cy="115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4042" y="3356992"/>
            <a:ext cx="2061034" cy="111360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6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За счет перепрофилирования помещений открыто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</a:t>
            </a:r>
            <a:r>
              <a:rPr lang="ru-RU" b="0" dirty="0" smtClean="0">
                <a:solidFill>
                  <a:srgbClr val="30C230"/>
                </a:solidFill>
                <a:latin typeface="Times New Roman" panose="02020603050405020304" pitchFamily="18" charset="0"/>
              </a:rPr>
              <a:t>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дополнительных группы на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70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мест</a:t>
            </a:r>
            <a:endParaRPr lang="ru-RU" sz="1200" b="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2260" y="5723649"/>
            <a:ext cx="2812507" cy="107256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2020 году планируется капитальный ремонт </a:t>
            </a:r>
          </a:p>
          <a:p>
            <a:pPr algn="l"/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третьего этажа детских садов: №№ 119, 121, 124, 135, 117</a:t>
            </a:r>
          </a:p>
        </p:txBody>
      </p:sp>
      <p:sp>
        <p:nvSpPr>
          <p:cNvPr id="43" name="Стрелка вправо 42"/>
          <p:cNvSpPr/>
          <p:nvPr/>
        </p:nvSpPr>
        <p:spPr>
          <a:xfrm>
            <a:off x="2864767" y="5280013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44"/>
          <p:cNvSpPr/>
          <p:nvPr/>
        </p:nvSpPr>
        <p:spPr>
          <a:xfrm>
            <a:off x="2864090" y="6165304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3400260" y="6018734"/>
            <a:ext cx="1048684" cy="722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2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50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новых 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мест</a:t>
            </a:r>
            <a:endParaRPr lang="ru-RU" sz="20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arhcity.ru/data/2/21121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36" y="3239617"/>
            <a:ext cx="2081808" cy="138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Рисунок 48" descr="C:\Users\gontarev\Desktop\Сад 125 мест Соломбала\ФОТО\14.01.2020\IMG-02b492402d161b321b09904339bd0ced-V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 t="1343" r="6664" b="21858"/>
          <a:stretch/>
        </p:blipFill>
        <p:spPr bwMode="auto">
          <a:xfrm flipH="1">
            <a:off x="7545286" y="3501008"/>
            <a:ext cx="2237407" cy="1372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0" name="Стрелка вправо 49"/>
          <p:cNvSpPr/>
          <p:nvPr/>
        </p:nvSpPr>
        <p:spPr>
          <a:xfrm rot="5400000">
            <a:off x="5331064" y="5787256"/>
            <a:ext cx="252000" cy="144000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4932722" y="6075592"/>
            <a:ext cx="1048684" cy="7226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1340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новых </a:t>
            </a:r>
          </a:p>
          <a:p>
            <a:pPr algn="ctr">
              <a:lnSpc>
                <a:spcPts val="1600"/>
              </a:lnSpc>
            </a:pP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мест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91183" y="3140968"/>
            <a:ext cx="5186353" cy="580124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Реализация национальных проектов «Демография», «Жилье и городская среда»: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1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2593" b="45741" l="30052" r="834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221" t="8528" r="16168" b="50000"/>
          <a:stretch/>
        </p:blipFill>
        <p:spPr bwMode="auto">
          <a:xfrm>
            <a:off x="5274893" y="1320105"/>
            <a:ext cx="4358627" cy="2128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Рисунок 71"/>
          <p:cNvPicPr/>
          <p:nvPr/>
        </p:nvPicPr>
        <p:blipFill rotWithShape="1">
          <a:blip r:embed="rId4"/>
          <a:srcRect l="17364" t="56198" r="20465" b="18995"/>
          <a:stretch/>
        </p:blipFill>
        <p:spPr bwMode="auto">
          <a:xfrm>
            <a:off x="5169024" y="3593548"/>
            <a:ext cx="4598913" cy="12686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59430" y="116632"/>
            <a:ext cx="514164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Общее и дополнительное образование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 flipH="1">
            <a:off x="5012143" y="908720"/>
            <a:ext cx="12865" cy="5832648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062" y="4495187"/>
            <a:ext cx="2614682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заработная плата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учителей МОУ, руб.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0877" y="3917962"/>
            <a:ext cx="4711867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Реализуются проекты : «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Проектория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», «Билет в будущее»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375592" y="1052864"/>
            <a:ext cx="2729048" cy="1152000"/>
            <a:chOff x="-303584" y="944003"/>
            <a:chExt cx="2729048" cy="1152000"/>
          </a:xfrm>
        </p:grpSpPr>
        <p:sp>
          <p:nvSpPr>
            <p:cNvPr id="76" name="Скругленный прямоугольник 75"/>
            <p:cNvSpPr/>
            <p:nvPr/>
          </p:nvSpPr>
          <p:spPr>
            <a:xfrm>
              <a:off x="200472" y="944003"/>
              <a:ext cx="2052000" cy="1152000"/>
            </a:xfrm>
            <a:prstGeom prst="round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169814" y="1037819"/>
              <a:ext cx="2255650" cy="964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600" dirty="0" smtClean="0">
                  <a:latin typeface="Times New Roman" panose="02020603050405020304" pitchFamily="18" charset="0"/>
                </a:rPr>
                <a:t>                  человека</a:t>
              </a:r>
            </a:p>
            <a:p>
              <a:pPr>
                <a:lnSpc>
                  <a:spcPts val="1700"/>
                </a:lnSpc>
              </a:pPr>
              <a:r>
                <a:rPr lang="ru-RU" sz="1600" dirty="0">
                  <a:latin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</a:rPr>
                <a:t>                 обучаются в общеобразовательных учреждениях города</a:t>
              </a:r>
              <a:endParaRPr lang="ru-RU" sz="1600" dirty="0">
                <a:solidFill>
                  <a:srgbClr val="2DB9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-303584" y="1052736"/>
              <a:ext cx="2028940" cy="446755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36 823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360712" y="4566615"/>
            <a:ext cx="2676506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Увеличена единовременная выплата молодым специалистам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1658" y="4967305"/>
            <a:ext cx="269335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 13800 руб. до 20000 руб. 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77421" y="1084389"/>
            <a:ext cx="2503571" cy="4724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99,7 %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- уровень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обученности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школьников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000672" y="1700808"/>
            <a:ext cx="3298446" cy="58781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2300" dirty="0">
                <a:solidFill>
                  <a:srgbClr val="0070C0"/>
                </a:solidFill>
                <a:latin typeface="Times New Roman" panose="02020603050405020304" pitchFamily="18" charset="0"/>
              </a:rPr>
              <a:t>99,9 % </a:t>
            </a:r>
            <a:r>
              <a:rPr lang="ru-RU" sz="2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доля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выпускников,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сдавших ЕГЭ по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русскому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языку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и математике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97805" y="2685695"/>
            <a:ext cx="2657105" cy="110334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</a:rPr>
              <a:t>82%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доля детей в возрасте 5-18 лет, получающих услуги в учреждениях дополнительного образования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4" name="Рисунок 4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TextBox 68"/>
          <p:cNvSpPr txBox="1"/>
          <p:nvPr/>
        </p:nvSpPr>
        <p:spPr>
          <a:xfrm>
            <a:off x="5131405" y="3126370"/>
            <a:ext cx="4043328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2020 году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будет начато строительство школы </a:t>
            </a:r>
          </a:p>
          <a:p>
            <a:pPr algn="l"/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 1600 мест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Майская горка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31405" y="1347399"/>
            <a:ext cx="4645602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начато строительство школы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 860 мест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округе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Варавино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-Фактория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AutoShape 2" descr="ÐÐ°ÑÑÐ¸Ð½ÐºÐ¸ Ð¿Ð¾ Ð·Ð°Ð¿ÑÐ¾ÑÑ Ð´ÐµÑÐ¸ Ð²ÐµÐºÑÐ¾Ñ Ð¿Ð½Ð³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258601"/>
              </p:ext>
            </p:extLst>
          </p:nvPr>
        </p:nvGraphicFramePr>
        <p:xfrm>
          <a:off x="82736" y="4880017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73" name="Прямая со стрелкой 72"/>
          <p:cNvCxnSpPr/>
          <p:nvPr/>
        </p:nvCxnSpPr>
        <p:spPr>
          <a:xfrm flipV="1">
            <a:off x="128464" y="5301208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0472" y="5281667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14,6 %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2360707" y="2682882"/>
            <a:ext cx="2808317" cy="1152000"/>
            <a:chOff x="7185248" y="955835"/>
            <a:chExt cx="2808317" cy="1152000"/>
          </a:xfrm>
        </p:grpSpPr>
        <p:sp>
          <p:nvSpPr>
            <p:cNvPr id="77" name="Скругленный прямоугольник 76"/>
            <p:cNvSpPr/>
            <p:nvPr/>
          </p:nvSpPr>
          <p:spPr>
            <a:xfrm>
              <a:off x="7576374" y="955835"/>
              <a:ext cx="2138541" cy="1152000"/>
            </a:xfrm>
            <a:prstGeom prst="roundRect">
              <a:avLst/>
            </a:prstGeom>
            <a:pattFill prst="pct10">
              <a:fgClr>
                <a:srgbClr val="FFC000"/>
              </a:fgClr>
              <a:bgClr>
                <a:schemeClr val="bg1"/>
              </a:bgClr>
            </a:pattFill>
            <a:ln w="19050"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endParaRPr lang="ru-RU" sz="1200" dirty="0">
                <a:latin typeface="Times New Roman" panose="02020603050405020304" pitchFamily="18" charset="0"/>
              </a:endParaRPr>
            </a:p>
          </p:txBody>
        </p:sp>
        <p:sp>
          <p:nvSpPr>
            <p:cNvPr id="66" name="Прямоугольник 65"/>
            <p:cNvSpPr/>
            <p:nvPr/>
          </p:nvSpPr>
          <p:spPr>
            <a:xfrm>
              <a:off x="7737915" y="1024473"/>
              <a:ext cx="2255650" cy="964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700"/>
                </a:lnSpc>
              </a:pPr>
              <a:r>
                <a:rPr lang="ru-RU" sz="1600" dirty="0" smtClean="0">
                  <a:latin typeface="Times New Roman" panose="02020603050405020304" pitchFamily="18" charset="0"/>
                </a:rPr>
                <a:t>                  человека</a:t>
              </a:r>
            </a:p>
            <a:p>
              <a:pPr>
                <a:lnSpc>
                  <a:spcPts val="1700"/>
                </a:lnSpc>
              </a:pPr>
              <a:r>
                <a:rPr lang="ru-RU" sz="1600" dirty="0">
                  <a:latin typeface="Times New Roman" panose="02020603050405020304" pitchFamily="18" charset="0"/>
                </a:rPr>
                <a:t> </a:t>
              </a:r>
              <a:r>
                <a:rPr lang="ru-RU" sz="1600" dirty="0" smtClean="0">
                  <a:latin typeface="Times New Roman" panose="02020603050405020304" pitchFamily="18" charset="0"/>
                </a:rPr>
                <a:t>                 охвачены дополнительным образованием</a:t>
              </a:r>
              <a:endParaRPr lang="ru-RU" sz="1600" dirty="0">
                <a:solidFill>
                  <a:srgbClr val="2DB9FF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185248" y="1064663"/>
              <a:ext cx="2028940" cy="446755"/>
            </a:xfrm>
            <a:prstGeom prst="rect">
              <a:avLst/>
            </a:prstGeom>
          </p:spPr>
          <p:txBody>
            <a:bodyPr wrap="square" lIns="86835" tIns="43417" rIns="86835" bIns="43417">
              <a:spAutoFit/>
              <a:scene3d>
                <a:camera prst="orthographicFront"/>
                <a:lightRig rig="threePt" dir="t"/>
              </a:scene3d>
              <a:sp3d prstMaterial="plastic"/>
            </a:bodyPr>
            <a:lstStyle>
              <a:defPPr>
                <a:defRPr lang="ru-RU"/>
              </a:defPPr>
              <a:lvl1pPr algn="ctr">
                <a:defRPr sz="1600" b="1">
                  <a:solidFill>
                    <a:srgbClr val="214F87"/>
                  </a:solidFill>
                  <a:latin typeface="Cambria" panose="02040503050406030204" pitchFamily="18" charset="0"/>
                  <a:cs typeface="Times New Roman" panose="02020603050405020304" pitchFamily="18" charset="0"/>
                </a:defRPr>
              </a:lvl1pPr>
            </a:lstStyle>
            <a:p>
              <a:pPr>
                <a:lnSpc>
                  <a:spcPts val="2800"/>
                </a:lnSpc>
              </a:pPr>
              <a:r>
                <a:rPr lang="ru-RU" sz="2400" dirty="0" smtClean="0">
                  <a:solidFill>
                    <a:srgbClr val="C00000"/>
                  </a:solidFill>
                  <a:latin typeface="Times New Roman" panose="02020603050405020304" pitchFamily="18" charset="0"/>
                </a:rPr>
                <a:t>30 273</a:t>
              </a:r>
              <a:endParaRPr lang="ru-RU" sz="14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</p:txBody>
        </p:sp>
      </p:grpSp>
      <p:cxnSp>
        <p:nvCxnSpPr>
          <p:cNvPr id="78" name="Прямая соединительная линия 77"/>
          <p:cNvCxnSpPr/>
          <p:nvPr/>
        </p:nvCxnSpPr>
        <p:spPr>
          <a:xfrm flipH="1">
            <a:off x="128464" y="4350393"/>
            <a:ext cx="4661611" cy="1471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2348502" y="5301208"/>
            <a:ext cx="2676506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Действует резерв  кадров «Руководитель 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бразовательного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учреждения»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 flipH="1">
            <a:off x="147373" y="2478185"/>
            <a:ext cx="4661611" cy="1471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5025008" y="5074734"/>
            <a:ext cx="5077650" cy="202667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2020 году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запланировано проведение капитального ремонта: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МБОУ Средняя школа № 77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МБОУ Средняя школа № 9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 2021 по 2024 год: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МБОУ Средняя школа № 30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МБОУ Средняя школа № 82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МБОУ Средняя школа № 77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МБОУ Средняя школа № 41</a:t>
            </a:r>
          </a:p>
          <a:p>
            <a:pPr algn="l"/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0" name="Picture 2" descr="C:\Users\admin\Desktop\Работа\Брендбук\Брендбук\Иконки\PNG\PNG_icons_basic\icon_basic (2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559" y="5557794"/>
            <a:ext cx="1369613" cy="1173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5025008" y="1006865"/>
            <a:ext cx="5005247" cy="3339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национального проекта «Образование»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348502" y="6266640"/>
            <a:ext cx="2676506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Реализуется проект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«Кадровый автобус»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5137674" y="4998465"/>
            <a:ext cx="4661611" cy="1471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56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608952"/>
              </p:ext>
            </p:extLst>
          </p:nvPr>
        </p:nvGraphicFramePr>
        <p:xfrm>
          <a:off x="56456" y="4812539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84109" y="76069"/>
            <a:ext cx="453650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Физическая культура и спорт 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15338" y="894207"/>
            <a:ext cx="366774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Мероприятия, направленные на развитие сферы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физической культуры и спорта : 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5673080" y="850650"/>
            <a:ext cx="0" cy="588072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717978" y="2807645"/>
            <a:ext cx="2203574" cy="5493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Улучшена материально-техническая база спортивных школ и ДЮЦ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313040" y="1429621"/>
            <a:ext cx="2944318" cy="70323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Продолжена</a:t>
            </a:r>
          </a:p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модернизация</a:t>
            </a:r>
          </a:p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лыжного стадиона</a:t>
            </a:r>
          </a:p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 «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/>
                <a:ea typeface="Times New Roman"/>
              </a:rPr>
              <a:t>Саломаты</a:t>
            </a:r>
            <a:r>
              <a:rPr lang="ru-RU" sz="1400" b="0" dirty="0" smtClean="0">
                <a:solidFill>
                  <a:schemeClr val="tx1"/>
                </a:solidFill>
                <a:latin typeface="Times New Roman"/>
                <a:ea typeface="Times New Roman"/>
              </a:rPr>
              <a:t>»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-15552" y="2708920"/>
            <a:ext cx="5586154" cy="82634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В 2019 году 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ор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ганизовано более 380 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физкультурно-спортивных мероприятий с числом участников 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более 57 тыс. человек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3" name="Рисунок 4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Рисунок 5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4901" y="4221088"/>
            <a:ext cx="2072768" cy="845605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TextBox 57"/>
          <p:cNvSpPr txBox="1"/>
          <p:nvPr/>
        </p:nvSpPr>
        <p:spPr>
          <a:xfrm>
            <a:off x="5748715" y="4279163"/>
            <a:ext cx="2100069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Ведется строительство </a:t>
            </a:r>
          </a:p>
          <a:p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ФОКа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в округе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Варавино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-Фактория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407798" y="907166"/>
            <a:ext cx="4265282" cy="505610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 в возрасте от 7 до 70 лет систематически занимается физической культурой и спортом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6456" y="836712"/>
            <a:ext cx="1380554" cy="567165"/>
          </a:xfrm>
          <a:prstGeom prst="rect">
            <a:avLst/>
          </a:prstGeom>
          <a:noFill/>
        </p:spPr>
        <p:txBody>
          <a:bodyPr wrap="none" lIns="74001" tIns="37000" rIns="74001" bIns="37000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,3 %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07798" y="1988840"/>
            <a:ext cx="4265282" cy="505610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занимаются в муниципальных учреждениях физической культуры и спорта 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6456" y="1977220"/>
            <a:ext cx="1162545" cy="587684"/>
          </a:xfrm>
          <a:prstGeom prst="rect">
            <a:avLst/>
          </a:prstGeom>
          <a:noFill/>
        </p:spPr>
        <p:txBody>
          <a:bodyPr wrap="none" lIns="74001" tIns="37000" rIns="74001" bIns="3700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</a:p>
          <a:p>
            <a:pPr algn="ctr">
              <a:lnSpc>
                <a:spcPts val="20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трелка углом вверх 1"/>
          <p:cNvSpPr/>
          <p:nvPr/>
        </p:nvSpPr>
        <p:spPr>
          <a:xfrm rot="5400000">
            <a:off x="1010051" y="1395308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407798" y="1412776"/>
            <a:ext cx="4265282" cy="382499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2025 ГОДУ БОЛЕЕ 55 %  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Работа\Брендбук\Брендбук\Иконки\PNG\PNG_icons_federal_projects\icon_p (37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365" y="3648666"/>
            <a:ext cx="583580" cy="58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Работа\Брендбук\Брендбук\Иконки\PNG\PNG_icons_federal_projects\icon_p (3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66638"/>
            <a:ext cx="617602" cy="71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54529" y="3678074"/>
            <a:ext cx="5516073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Функционируют 5 центров тестирования ГТО 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 rot="5400000">
            <a:off x="2865048" y="1053016"/>
            <a:ext cx="0" cy="504000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-15552" y="4011977"/>
            <a:ext cx="2806767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архангелогородцев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 принявших участие в выполнении норм ГТО, человек.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3" name="Прямая со стрелкой 72"/>
          <p:cNvCxnSpPr/>
          <p:nvPr/>
        </p:nvCxnSpPr>
        <p:spPr>
          <a:xfrm flipV="1">
            <a:off x="467033" y="4869160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88504" y="4941168"/>
            <a:ext cx="1728192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2,6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8" name="Picture 4" descr="C:\Users\admin\Desktop\Работа\1010195.jf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9" y="1468606"/>
            <a:ext cx="1765792" cy="1176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Работа\1010197_x_a.jf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2199159"/>
            <a:ext cx="1819293" cy="120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Прямая соединительная линия 76"/>
          <p:cNvCxnSpPr/>
          <p:nvPr/>
        </p:nvCxnSpPr>
        <p:spPr>
          <a:xfrm rot="5400000">
            <a:off x="7725520" y="1665015"/>
            <a:ext cx="0" cy="381600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177136" y="3645024"/>
            <a:ext cx="4104456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Реализация ФП «Спорт-норма жизни» национального проекта «Демография»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681192" y="5141079"/>
            <a:ext cx="3206477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Начато проектирование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ФОКа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 легкоатлетическим манежем в округе Майская горка </a:t>
            </a:r>
          </a:p>
        </p:txBody>
      </p:sp>
      <p:pic>
        <p:nvPicPr>
          <p:cNvPr id="1030" name="Picture 6" descr="C:\Users\admin\Desktop\Работа\Брендбук\Брендбук\Иконки\PNG\PNG_icons_basic\icon_basic (10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104" y="5099927"/>
            <a:ext cx="701493" cy="70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5817520" y="5997366"/>
            <a:ext cx="2591863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2023-2024 годах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планируется разработка ПСД и строительство крытого катка</a:t>
            </a:r>
          </a:p>
        </p:txBody>
      </p:sp>
      <p:pic>
        <p:nvPicPr>
          <p:cNvPr id="1031" name="Picture 7" descr="C:\Users\admin\Desktop\Работа\Брендбук\Брендбук\Иконки\PNG\PNG_icons_federal_projects\icon_p (17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99" y1="9955" x2="25299" y2="9955"/>
                        <a14:foregroundMark x1="25120" y1="14857" x2="24581" y2="48793"/>
                        <a14:foregroundMark x1="24581" y1="52112" x2="24581" y2="52112"/>
                        <a14:foregroundMark x1="24222" y1="62745" x2="24222" y2="62745"/>
                        <a14:foregroundMark x1="15251" y1="65535" x2="15251" y2="65535"/>
                        <a14:foregroundMark x1="15431" y1="51433" x2="15431" y2="51433"/>
                        <a14:foregroundMark x1="13935" y1="79940" x2="13935" y2="79940"/>
                        <a14:foregroundMark x1="25718" y1="79940" x2="25718" y2="79940"/>
                        <a14:foregroundMark x1="24581" y1="98341" x2="24581" y2="98341"/>
                        <a14:foregroundMark x1="15610" y1="97587" x2="15610" y2="97587"/>
                        <a14:foregroundMark x1="5323" y1="56335" x2="4605" y2="79186"/>
                        <a14:foregroundMark x1="42524" y1="66290" x2="56519" y2="66516"/>
                        <a14:foregroundMark x1="77871" y1="5732" x2="74701" y2="10407"/>
                        <a14:foregroundMark x1="75957" y1="15385" x2="75598" y2="43665"/>
                        <a14:foregroundMark x1="36543" y1="1207" x2="57656" y2="1961"/>
                        <a14:foregroundMark x1="80084" y1="38009" x2="94139" y2="38462"/>
                        <a14:foregroundMark x1="84390" y1="52790" x2="84390" y2="52790"/>
                        <a14:foregroundMark x1="84031" y1="66968" x2="84031" y2="66968"/>
                        <a14:foregroundMark x1="84390" y1="79940" x2="84390" y2="79940"/>
                        <a14:foregroundMark x1="95045" y1="42614" x2="94595" y2="72727"/>
                        <a14:foregroundMark x1="90991" y1="98864" x2="30631" y2="98295"/>
                        <a14:foregroundMark x1="4955" y1="38068" x2="21171" y2="37500"/>
                        <a14:foregroundMark x1="30631" y1="10795" x2="68919" y2="10795"/>
                        <a14:foregroundMark x1="75225" y1="48295" x2="75676" y2="93750"/>
                        <a14:foregroundMark x1="94595" y1="75000" x2="94595" y2="93750"/>
                        <a14:foregroundMark x1="62613" y1="68182" x2="63063" y2="93182"/>
                        <a14:foregroundMark x1="24324" y1="67045" x2="24324" y2="93182"/>
                        <a14:backgroundMark x1="50957" y1="22398" x2="50957" y2="22398"/>
                        <a14:backgroundMark x1="55856" y1="21591" x2="55856" y2="193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899" y="6015219"/>
            <a:ext cx="923181" cy="732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2760065" y="4061176"/>
            <a:ext cx="2806767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архангелогородцев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 получивших знаки отличия, человек.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201367"/>
              </p:ext>
            </p:extLst>
          </p:nvPr>
        </p:nvGraphicFramePr>
        <p:xfrm>
          <a:off x="2906306" y="4795189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cxnSp>
        <p:nvCxnSpPr>
          <p:cNvPr id="40" name="Прямая со стрелкой 39"/>
          <p:cNvCxnSpPr/>
          <p:nvPr/>
        </p:nvCxnSpPr>
        <p:spPr>
          <a:xfrm flipV="1">
            <a:off x="3297096" y="4896669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214911" y="5006298"/>
            <a:ext cx="1728192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9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раз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Скругленный прямоугольник 60"/>
          <p:cNvSpPr/>
          <p:nvPr/>
        </p:nvSpPr>
        <p:spPr>
          <a:xfrm>
            <a:off x="141889" y="5378344"/>
            <a:ext cx="2160000" cy="1328803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6465168" y="2600946"/>
            <a:ext cx="3384000" cy="46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59568" y="76069"/>
            <a:ext cx="453650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Социальная политика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456" y="811746"/>
            <a:ext cx="2659528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многодетных семей 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Архангельске,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ед.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313885" y="2924944"/>
            <a:ext cx="3682000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детей-сирот, нуждающихся в обеспечении  жильем, чел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64839" y="692696"/>
            <a:ext cx="3182404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детей, охваченных организованным отдыхом, чел. </a:t>
            </a: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393160" y="762866"/>
            <a:ext cx="0" cy="588072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639152" y="2924944"/>
            <a:ext cx="3682000" cy="6416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квартир, приобретенных</a:t>
            </a: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для детей-сирот, детей, оставшихся</a:t>
            </a: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без попечения родителей, ед.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31761" y="762866"/>
            <a:ext cx="3085335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Численность детей-сирот и детей, оставшихся без попечения 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родителей, чел.</a:t>
            </a:r>
          </a:p>
        </p:txBody>
      </p:sp>
      <p:pic>
        <p:nvPicPr>
          <p:cNvPr id="33" name="Рисунок 3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 flipH="1">
            <a:off x="172244" y="5013176"/>
            <a:ext cx="597600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609184" y="2624157"/>
            <a:ext cx="335273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                 эффективность </a:t>
            </a:r>
            <a:r>
              <a:rPr lang="ru-RU" sz="1400" dirty="0">
                <a:latin typeface="Times New Roman" panose="02020603050405020304" pitchFamily="18" charset="0"/>
              </a:rPr>
              <a:t>оздоровления детей в лагерях с дневным </a:t>
            </a:r>
            <a:r>
              <a:rPr lang="ru-RU" sz="1400" dirty="0" smtClean="0">
                <a:latin typeface="Times New Roman" panose="02020603050405020304" pitchFamily="18" charset="0"/>
              </a:rPr>
              <a:t>пребыванием</a:t>
            </a:r>
            <a:endParaRPr lang="ru-RU" sz="1050" dirty="0">
              <a:latin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38038" y="2643841"/>
            <a:ext cx="819455" cy="281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90,1%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52709" y="3950506"/>
            <a:ext cx="691215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97 </a:t>
            </a: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детей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10084" y="3861048"/>
            <a:ext cx="2821834" cy="66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опекунских и приемных семей получили единовременную компенсацию стоимости проезда к месту отдыха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434018" y="4751827"/>
            <a:ext cx="728596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2 402</a:t>
            </a: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детям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193738" y="4524499"/>
            <a:ext cx="2927492" cy="797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отдохнувшим в загородных стационарных лагерях за счет средств городского бюджета частично компенсирована стоимость путевок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339376" y="3219579"/>
            <a:ext cx="917880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443 </a:t>
            </a:r>
          </a:p>
          <a:p>
            <a:pPr algn="ctr">
              <a:lnSpc>
                <a:spcPts val="14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ребенка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210084" y="3147571"/>
            <a:ext cx="2675699" cy="663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находящихся в трудной жизненной ситуации бесплатно отдохнули в Центре детского отдыха «Северный Артек»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H="1">
            <a:off x="157204" y="2882375"/>
            <a:ext cx="594000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912768" y="5229200"/>
            <a:ext cx="22887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Проведены мероприятия: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434018" y="5445224"/>
            <a:ext cx="35186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</a:rPr>
              <a:t>Городская акция «Родители, где Вы?» </a:t>
            </a:r>
            <a:r>
              <a:rPr lang="ru-RU" sz="1400" dirty="0">
                <a:latin typeface="Times New Roman" panose="02020603050405020304" pitchFamily="18" charset="0"/>
              </a:rPr>
              <a:t>«Самый лучший папа</a:t>
            </a:r>
            <a:r>
              <a:rPr lang="ru-RU" sz="1400" dirty="0" smtClean="0">
                <a:latin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</a:rPr>
              <a:t>«Эстафета </a:t>
            </a:r>
            <a:r>
              <a:rPr lang="ru-RU" sz="1400" dirty="0" smtClean="0">
                <a:latin typeface="Times New Roman" panose="02020603050405020304" pitchFamily="18" charset="0"/>
              </a:rPr>
              <a:t>семейного </a:t>
            </a:r>
            <a:r>
              <a:rPr lang="ru-RU" sz="1400" dirty="0">
                <a:latin typeface="Times New Roman" panose="02020603050405020304" pitchFamily="18" charset="0"/>
              </a:rPr>
              <a:t>успеха</a:t>
            </a:r>
            <a:r>
              <a:rPr lang="ru-RU" sz="1400" dirty="0" smtClean="0">
                <a:latin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>
                <a:latin typeface="Times New Roman" panose="02020603050405020304" pitchFamily="18" charset="0"/>
              </a:rPr>
              <a:t>«Женщина года</a:t>
            </a:r>
            <a:r>
              <a:rPr lang="ru-RU" sz="1400" dirty="0" smtClean="0">
                <a:latin typeface="Times New Roman" panose="02020603050405020304" pitchFamily="18" charset="0"/>
              </a:rPr>
              <a:t>»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</a:rPr>
              <a:t>Семьи открытые сердца</a:t>
            </a:r>
            <a:r>
              <a:rPr lang="ru-RU" sz="1400" dirty="0" smtClean="0">
                <a:latin typeface="Times New Roman" panose="02020603050405020304" pitchFamily="18" charset="0"/>
              </a:rPr>
              <a:t>»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1400" dirty="0" smtClean="0">
                <a:latin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</a:rPr>
              <a:t>День Аиста</a:t>
            </a:r>
            <a:r>
              <a:rPr lang="ru-RU" sz="1400" dirty="0" smtClean="0">
                <a:latin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4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2575606"/>
              </p:ext>
            </p:extLst>
          </p:nvPr>
        </p:nvGraphicFramePr>
        <p:xfrm>
          <a:off x="2877552" y="3072460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4382600"/>
              </p:ext>
            </p:extLst>
          </p:nvPr>
        </p:nvGraphicFramePr>
        <p:xfrm>
          <a:off x="135503" y="3087359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3474827"/>
              </p:ext>
            </p:extLst>
          </p:nvPr>
        </p:nvGraphicFramePr>
        <p:xfrm>
          <a:off x="110773" y="980732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3033715"/>
              </p:ext>
            </p:extLst>
          </p:nvPr>
        </p:nvGraphicFramePr>
        <p:xfrm>
          <a:off x="6589713" y="692696"/>
          <a:ext cx="3138058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5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37298"/>
              </p:ext>
            </p:extLst>
          </p:nvPr>
        </p:nvGraphicFramePr>
        <p:xfrm>
          <a:off x="2648744" y="991373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53" name="Прямая соединительная линия 52"/>
          <p:cNvCxnSpPr/>
          <p:nvPr/>
        </p:nvCxnSpPr>
        <p:spPr>
          <a:xfrm>
            <a:off x="2648744" y="836712"/>
            <a:ext cx="0" cy="190800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5097016" y="1592912"/>
            <a:ext cx="1188000" cy="104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53000" y="1754426"/>
            <a:ext cx="1457997" cy="810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В 2019 году</a:t>
            </a:r>
          </a:p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31 ребенок</a:t>
            </a:r>
          </a:p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обрел свою </a:t>
            </a:r>
          </a:p>
          <a:p>
            <a:pPr algn="ctr">
              <a:lnSpc>
                <a:spcPts val="1400"/>
              </a:lnSpc>
            </a:pP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семью 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6" name="Picture 2" descr="C:\Users\admin\Desktop\Работа\Брендбук\Брендбук\Иконки\PNG\PNG_icons_federal_projects\icon_p (34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7685" y1="40162" x2="25091" y2="46369"/>
                        <a14:foregroundMark x1="25659" y1="52617" x2="25659" y2="52617"/>
                        <a14:foregroundMark x1="73287" y1="39432" x2="73571" y2="43895"/>
                        <a14:foregroundMark x1="76490" y1="51602" x2="76490" y2="51602"/>
                        <a14:foregroundMark x1="76044" y1="47830" x2="80259" y2="48276"/>
                        <a14:foregroundMark x1="84597" y1="34361" x2="89380" y2="39554"/>
                        <a14:backgroundMark x1="20833" y1="7330" x2="81771" y2="19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" y="1149710"/>
            <a:ext cx="796283" cy="7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min\Desktop\Работа\Брендбук\Брендбук\Иконки\PNG\PNG_icons_federal_projects\icon_p (4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0507" y="3893618"/>
            <a:ext cx="644621" cy="578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541105" y="5013176"/>
            <a:ext cx="31958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Поддержка старшего поколения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2360712" y="5356373"/>
            <a:ext cx="397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</a:rPr>
              <a:t>Ежегодно проводится: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конкурс «Социальная звезда»;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</a:rPr>
              <a:t>рганизуются поздравления юбиляров 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старше 90 лет, поздравления супружеских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 пар, отмечающих юбилеи совместной жизни от 50 лет и более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128464" y="5322153"/>
            <a:ext cx="21828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12 семьям </a:t>
            </a:r>
            <a:r>
              <a:rPr lang="ru-RU" sz="1400" dirty="0" smtClean="0">
                <a:latin typeface="Times New Roman" panose="02020603050405020304" pitchFamily="18" charset="0"/>
              </a:rPr>
              <a:t>погибших защитников Отечества произведена компенсация расходов по текущему ремонту квартир в размере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25 тыс. руб.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C:\Users\admin\Desktop\Работа\Брендбук\Брендбук\Иконки\PNG\PNG_icons_federal_projects\icon_p (36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072" y="5115232"/>
            <a:ext cx="651326" cy="76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3008784" y="3717032"/>
            <a:ext cx="1728192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118 </a:t>
            </a:r>
            <a:r>
              <a:rPr lang="ru-RU" sz="1050" dirty="0">
                <a:solidFill>
                  <a:srgbClr val="C00000"/>
                </a:solidFill>
                <a:latin typeface="Times New Roman" panose="02020603050405020304" pitchFamily="18" charset="0"/>
              </a:rPr>
              <a:t>квартир за 4 </a:t>
            </a:r>
            <a:r>
              <a:rPr lang="ru-RU" sz="105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года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Скругленный прямоугольник 81"/>
          <p:cNvSpPr/>
          <p:nvPr/>
        </p:nvSpPr>
        <p:spPr>
          <a:xfrm>
            <a:off x="7113240" y="3789040"/>
            <a:ext cx="2664296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050" dirty="0">
              <a:latin typeface="Times New Roman" panose="02020603050405020304" pitchFamily="18" charset="0"/>
            </a:endParaRPr>
          </a:p>
        </p:txBody>
      </p:sp>
      <p:sp>
        <p:nvSpPr>
          <p:cNvPr id="81" name="Скругленный прямоугольник 80"/>
          <p:cNvSpPr/>
          <p:nvPr/>
        </p:nvSpPr>
        <p:spPr>
          <a:xfrm>
            <a:off x="4792822" y="631395"/>
            <a:ext cx="4984714" cy="54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16496" y="76069"/>
            <a:ext cx="453650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Культура и молодежная политика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-447600" y="692696"/>
            <a:ext cx="4011241" cy="6416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учащихся, получающих услуги в </a:t>
            </a: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учреждениях  дополнительного образования</a:t>
            </a: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сферы культуры, чел.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98841" y="754640"/>
            <a:ext cx="0" cy="588072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5828" y="2906941"/>
            <a:ext cx="42059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</a:rPr>
              <a:t>В 2019 году проведен капитальный и текущий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ремонт в 10 муниципальных  учреждениях</a:t>
            </a:r>
            <a:r>
              <a:rPr lang="ru-RU" sz="1400" dirty="0">
                <a:latin typeface="Times New Roman" panose="02020603050405020304" pitchFamily="18" charset="0"/>
              </a:rPr>
              <a:t>, обновлена </a:t>
            </a:r>
            <a:r>
              <a:rPr lang="ru-RU" sz="1400" dirty="0" smtClean="0">
                <a:latin typeface="Times New Roman" panose="02020603050405020304" pitchFamily="18" charset="0"/>
              </a:rPr>
              <a:t>материально-техническая база </a:t>
            </a:r>
          </a:p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7 учреждениях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23801" y="4725144"/>
            <a:ext cx="20431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Проведены: 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113240" y="3789040"/>
            <a:ext cx="2792760" cy="9258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конкурса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«Доброму городу – добрые дела»</a:t>
            </a:r>
          </a:p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реализовано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проектов социально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ориентированных НКО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7113241" y="5066020"/>
            <a:ext cx="254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</a:rPr>
              <a:t>л</a:t>
            </a:r>
            <a:r>
              <a:rPr lang="ru-RU" sz="1400" dirty="0" smtClean="0">
                <a:latin typeface="Times New Roman" panose="02020603050405020304" pitchFamily="18" charset="0"/>
              </a:rPr>
              <a:t>етний молодежный марафон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«Здоровый Архангельск»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7082742" y="6074132"/>
            <a:ext cx="2622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форум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«Школа правильного образа жизни»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6895206" y="5641503"/>
            <a:ext cx="2882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конкурс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«Умный Архангельск»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4193887" y="4763628"/>
            <a:ext cx="2160240" cy="116490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КЦ «Поморская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АРТель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признан победителем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регионального конкурса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развитию туризма</a:t>
            </a:r>
          </a:p>
        </p:txBody>
      </p:sp>
      <p:pic>
        <p:nvPicPr>
          <p:cNvPr id="48" name="Рисунок 4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" name="Прямая соединительная линия 50"/>
          <p:cNvCxnSpPr/>
          <p:nvPr/>
        </p:nvCxnSpPr>
        <p:spPr>
          <a:xfrm flipH="1" flipV="1">
            <a:off x="4396143" y="3635261"/>
            <a:ext cx="5238263" cy="976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4121531"/>
              </p:ext>
            </p:extLst>
          </p:nvPr>
        </p:nvGraphicFramePr>
        <p:xfrm>
          <a:off x="56422" y="1047111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>
            <a:off x="2744650" y="1547006"/>
            <a:ext cx="1188000" cy="104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17883" y="1484784"/>
            <a:ext cx="1214767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городского бюджета </a:t>
            </a:r>
            <a:endParaRPr lang="ru-RU" sz="10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741744" y="2009298"/>
            <a:ext cx="1181954" cy="630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обучается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2390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человек </a:t>
            </a:r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456" y="4036717"/>
            <a:ext cx="2818824" cy="472403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5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национального </a:t>
            </a:r>
          </a:p>
          <a:p>
            <a:pPr algn="l">
              <a:lnSpc>
                <a:spcPts val="15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проекта «Культура»</a:t>
            </a:r>
          </a:p>
        </p:txBody>
      </p:sp>
      <p:pic>
        <p:nvPicPr>
          <p:cNvPr id="2050" name="Picture 2" descr="C:\Users\PlugaruKV\Desktop\Муниципальный проект\Разработка МП\Оформление для МП\Итог 2 июля\Брендбук\Иконки\PNG\PNG_icons_federal_projects\icon_p (22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364" y="751852"/>
            <a:ext cx="710554" cy="72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lugaruKV\Desktop\Муниципальный проект\Разработка МП\Оформление для МП\Итог 2 июля\Брендбук\Иконки\PNG\PNG_icons_federal_projects\icon_p (2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0200" y="4141589"/>
            <a:ext cx="515328" cy="54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Прямоугольник 40"/>
          <p:cNvSpPr/>
          <p:nvPr/>
        </p:nvSpPr>
        <p:spPr>
          <a:xfrm>
            <a:off x="56456" y="4527217"/>
            <a:ext cx="3800005" cy="990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2020-2024 годах планируется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создание 2 модельных библиотек: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на базе библиотеки № </a:t>
            </a:r>
            <a:r>
              <a:rPr lang="ru-RU" sz="1400" dirty="0">
                <a:latin typeface="Times New Roman" panose="02020603050405020304" pitchFamily="18" charset="0"/>
              </a:rPr>
              <a:t>1 им</a:t>
            </a:r>
            <a:r>
              <a:rPr lang="ru-RU" sz="1400" dirty="0" smtClean="0">
                <a:latin typeface="Times New Roman" panose="02020603050405020304" pitchFamily="18" charset="0"/>
              </a:rPr>
              <a:t>. Е.С</a:t>
            </a:r>
            <a:r>
              <a:rPr lang="ru-RU" sz="1400" dirty="0">
                <a:latin typeface="Times New Roman" panose="02020603050405020304" pitchFamily="18" charset="0"/>
              </a:rPr>
              <a:t>. </a:t>
            </a:r>
            <a:r>
              <a:rPr lang="ru-RU" sz="1400" dirty="0" err="1" smtClean="0">
                <a:latin typeface="Times New Roman" panose="02020603050405020304" pitchFamily="18" charset="0"/>
              </a:rPr>
              <a:t>Коковина</a:t>
            </a:r>
            <a:r>
              <a:rPr lang="ru-RU" sz="1400" dirty="0" smtClean="0">
                <a:latin typeface="Times New Roman" panose="02020603050405020304" pitchFamily="18" charset="0"/>
              </a:rPr>
              <a:t>;</a:t>
            </a:r>
          </a:p>
          <a:p>
            <a:pPr>
              <a:lnSpc>
                <a:spcPts val="1400"/>
              </a:lnSpc>
            </a:pPr>
            <a:r>
              <a:rPr lang="ru-RU" sz="1400" dirty="0">
                <a:latin typeface="Times New Roman" panose="02020603050405020304" pitchFamily="18" charset="0"/>
              </a:rPr>
              <a:t>на базе библиотеки № 5 им. Б.В. </a:t>
            </a:r>
            <a:r>
              <a:rPr lang="ru-RU" sz="1400" dirty="0" smtClean="0">
                <a:latin typeface="Times New Roman" panose="02020603050405020304" pitchFamily="18" charset="0"/>
              </a:rPr>
              <a:t>Шергина;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открытие нового </a:t>
            </a:r>
            <a:r>
              <a:rPr lang="ru-RU" sz="1400" dirty="0">
                <a:latin typeface="Times New Roman" panose="02020603050405020304" pitchFamily="18" charset="0"/>
              </a:rPr>
              <a:t>КЦ в округе Майская </a:t>
            </a:r>
            <a:r>
              <a:rPr lang="ru-RU" sz="1400" dirty="0" smtClean="0">
                <a:latin typeface="Times New Roman" panose="02020603050405020304" pitchFamily="18" charset="0"/>
              </a:rPr>
              <a:t>Горка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-15552" y="5589240"/>
            <a:ext cx="2088231" cy="108840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2019 году</a:t>
            </a:r>
            <a:r>
              <a:rPr lang="ru-RU" sz="1400" b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разработана ПСД на капитальный ремонт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библиотеки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/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№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1 им. Е.С.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Коковина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для создания модельной библиотеки</a:t>
            </a:r>
          </a:p>
        </p:txBody>
      </p:sp>
      <p:pic>
        <p:nvPicPr>
          <p:cNvPr id="2054" name="Picture 6" descr="http://www.arhcity.ru/data/2655/157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2" r="52770" b="21047"/>
          <a:stretch/>
        </p:blipFill>
        <p:spPr bwMode="auto">
          <a:xfrm>
            <a:off x="2216696" y="5510130"/>
            <a:ext cx="1725724" cy="124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Скругленный прямоугольник 48"/>
          <p:cNvSpPr/>
          <p:nvPr/>
        </p:nvSpPr>
        <p:spPr>
          <a:xfrm>
            <a:off x="4193887" y="3789040"/>
            <a:ext cx="2664000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050" dirty="0"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67707" y="3852703"/>
            <a:ext cx="28475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</a:rPr>
              <a:t>Проведено </a:t>
            </a:r>
          </a:p>
          <a:p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3951 мероприятие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,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</a:rPr>
              <a:t>которые посетило </a:t>
            </a:r>
            <a:r>
              <a:rPr lang="en-US" sz="14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&gt; 1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млн.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человек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5757148" y="699489"/>
            <a:ext cx="3096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</a:rPr>
              <a:t>Функционирует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19 библиотек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112098" y="1200666"/>
            <a:ext cx="2654360" cy="6416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Число зарегистрированных пользователей муниципальных библиотек, чел.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5" name="Picture 7" descr="C:\Users\PlugaruKV\Desktop\Муниципальный проект\Разработка МП\Оформление для МП\Итог 2 июля\Брендбук\Иконки\PNG\PNG_icons_national_projects\icon_n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507" y="4149080"/>
            <a:ext cx="702699" cy="764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lugaruKV\Desktop\Муниципальный проект\Разработка МП\Оформление для МП\Итог 2 июля\Брендбук\Иконки\PNG\PNG_icons_basic\icon_basic (25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782" y="652730"/>
            <a:ext cx="436602" cy="54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4324736"/>
              </p:ext>
            </p:extLst>
          </p:nvPr>
        </p:nvGraphicFramePr>
        <p:xfrm>
          <a:off x="4231782" y="1717807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75" name="Прямая со стрелкой 74"/>
          <p:cNvCxnSpPr/>
          <p:nvPr/>
        </p:nvCxnSpPr>
        <p:spPr>
          <a:xfrm flipV="1">
            <a:off x="4534411" y="1860841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4627890" y="1935926"/>
            <a:ext cx="1728192" cy="2452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 5,7 %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7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7742368"/>
              </p:ext>
            </p:extLst>
          </p:nvPr>
        </p:nvGraphicFramePr>
        <p:xfrm>
          <a:off x="6979325" y="1695491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78" name="TextBox 77"/>
          <p:cNvSpPr txBox="1"/>
          <p:nvPr/>
        </p:nvSpPr>
        <p:spPr>
          <a:xfrm>
            <a:off x="6906983" y="1268760"/>
            <a:ext cx="2654360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Число посещений муниципальных библиотек,  тыс. единиц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9" name="Прямая со стрелкой 78"/>
          <p:cNvCxnSpPr/>
          <p:nvPr/>
        </p:nvCxnSpPr>
        <p:spPr>
          <a:xfrm flipV="1">
            <a:off x="7297407" y="1871308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7390886" y="1946393"/>
            <a:ext cx="1728192" cy="2452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 11,2 %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6969224" y="3781101"/>
            <a:ext cx="0" cy="295200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Прямоугольник 87"/>
          <p:cNvSpPr/>
          <p:nvPr/>
        </p:nvSpPr>
        <p:spPr>
          <a:xfrm>
            <a:off x="4809186" y="6009287"/>
            <a:ext cx="2232046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получен и реализован грант на сумму </a:t>
            </a:r>
          </a:p>
          <a:p>
            <a:pPr algn="ctr"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500 тыс. рублей</a:t>
            </a:r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0" name="Стрелка углом вверх 89"/>
          <p:cNvSpPr/>
          <p:nvPr/>
        </p:nvSpPr>
        <p:spPr>
          <a:xfrm rot="5400000">
            <a:off x="4397843" y="6010123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H="1" flipV="1">
            <a:off x="98752" y="3933057"/>
            <a:ext cx="3833898" cy="976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267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-391015" y="99090"/>
            <a:ext cx="496855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Дорожное хозяйство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115517" y="836712"/>
            <a:ext cx="2818400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Финансирование дорожной инфраструктуры, млн. руб.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4728" y="4895297"/>
            <a:ext cx="3430027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Тротуары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общей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площадью 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15 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тыс. кв. м. </a:t>
            </a:r>
            <a:endParaRPr lang="ru-RU" sz="700" b="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356690" y="3284984"/>
            <a:ext cx="9321507" cy="137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04728" y="3356992"/>
            <a:ext cx="3216368" cy="14726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Отремонтированы:</a:t>
            </a:r>
            <a:r>
              <a:rPr lang="ru-RU" dirty="0" smtClean="0">
                <a:solidFill>
                  <a:srgbClr val="FF6600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 дворовых </a:t>
            </a:r>
          </a:p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территорий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многоквартирных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жилых домов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 проездов к ним </a:t>
            </a:r>
            <a:endParaRPr lang="ru-RU" sz="1050" b="0" dirty="0" smtClean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5288" y="3342479"/>
            <a:ext cx="226743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Завершена реконструкция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пр. Ленинградского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177136" y="3352932"/>
            <a:ext cx="2520280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В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2020 году планируем:</a:t>
            </a:r>
          </a:p>
          <a:p>
            <a:pPr algn="l"/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177136" y="3638056"/>
            <a:ext cx="3744415" cy="32116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начать строительство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автомобильной дороги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ул. Стрелковая-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Карпогорская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algn="l"/>
            <a:endParaRPr lang="ru-RU" sz="105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отремонтировать не менее 19 км дорог;</a:t>
            </a:r>
          </a:p>
          <a:p>
            <a:pPr algn="l"/>
            <a:endParaRPr lang="ru-RU" sz="105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завершить разработку проектной документации на капитальный ремонт: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моста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через реку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Соломбалка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моста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через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реку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Повракулка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мостового перехода через р. Долгая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Щель;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моста через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реку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Соломбалка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по ул.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Мостовая;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путепровода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через подъезд к ж/д путям по ул. Кировская </a:t>
            </a:r>
            <a:endParaRPr lang="ru-RU" sz="140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6105128" y="3548772"/>
            <a:ext cx="0" cy="315136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166169" y="507679"/>
            <a:ext cx="2016224" cy="169068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5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Установлены </a:t>
            </a:r>
          </a:p>
          <a:p>
            <a:pPr algn="l">
              <a:lnSpc>
                <a:spcPts val="15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новые </a:t>
            </a:r>
          </a:p>
          <a:p>
            <a:pPr algn="l">
              <a:lnSpc>
                <a:spcPts val="15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светофорные </a:t>
            </a:r>
          </a:p>
          <a:p>
            <a:pPr algn="l">
              <a:lnSpc>
                <a:spcPts val="15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объекты Т7:</a:t>
            </a:r>
          </a:p>
          <a:p>
            <a:pPr algn="l">
              <a:lnSpc>
                <a:spcPts val="13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пр. Советских Космонавтов /</a:t>
            </a:r>
          </a:p>
          <a:p>
            <a:pPr algn="l">
              <a:lnSpc>
                <a:spcPts val="13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ул. Карла Маркса;</a:t>
            </a:r>
          </a:p>
          <a:p>
            <a:pPr algn="l">
              <a:lnSpc>
                <a:spcPts val="13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пр. Троицкий / проезд Выборного;</a:t>
            </a:r>
          </a:p>
          <a:p>
            <a:pPr algn="l">
              <a:lnSpc>
                <a:spcPts val="13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ул. Квартальная у МБОУ СШ № 30</a:t>
            </a:r>
          </a:p>
          <a:p>
            <a:pPr algn="l">
              <a:lnSpc>
                <a:spcPts val="13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ул. </a:t>
            </a:r>
            <a:r>
              <a:rPr lang="ru-RU" sz="9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Розинга</a:t>
            </a: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д. </a:t>
            </a:r>
            <a:r>
              <a:rPr lang="ru-RU" sz="9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6</a:t>
            </a:r>
            <a:endParaRPr lang="ru-RU" sz="9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52" name="Рисунок 5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" name="Прямая соединительная линия 54"/>
          <p:cNvCxnSpPr/>
          <p:nvPr/>
        </p:nvCxnSpPr>
        <p:spPr>
          <a:xfrm>
            <a:off x="6105128" y="519109"/>
            <a:ext cx="0" cy="2613665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7833320" y="2276872"/>
            <a:ext cx="2088231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700"/>
              </a:lnSpc>
            </a:pPr>
            <a:r>
              <a:rPr lang="ru-RU" sz="1600" dirty="0" smtClean="0">
                <a:latin typeface="Times New Roman" panose="02020603050405020304" pitchFamily="18" charset="0"/>
              </a:rPr>
              <a:t>Установлено нового </a:t>
            </a:r>
            <a:endParaRPr lang="en-US" sz="1600" dirty="0" smtClean="0">
              <a:latin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ru-RU" sz="1600" dirty="0" smtClean="0">
                <a:latin typeface="Times New Roman" panose="02020603050405020304" pitchFamily="18" charset="0"/>
              </a:rPr>
              <a:t>и заменено </a:t>
            </a:r>
            <a:r>
              <a:rPr lang="en-US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&gt;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2000 м </a:t>
            </a:r>
            <a:endParaRPr lang="en-US" sz="1600" b="1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700"/>
              </a:lnSpc>
            </a:pP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б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арьерного </a:t>
            </a:r>
          </a:p>
          <a:p>
            <a:pPr>
              <a:lnSpc>
                <a:spcPts val="17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ограждения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2504728" y="5361024"/>
            <a:ext cx="1382817" cy="13803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Выполнены работы по содержанию и ремонту</a:t>
            </a:r>
            <a:r>
              <a:rPr lang="ru-RU" sz="1400" dirty="0" smtClean="0">
                <a:solidFill>
                  <a:srgbClr val="30C230"/>
                </a:solidFill>
                <a:latin typeface="Times New Roman" panose="02020603050405020304" pitchFamily="18" charset="0"/>
              </a:rPr>
              <a:t> </a:t>
            </a:r>
          </a:p>
          <a:p>
            <a:pPr algn="l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мостовых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сооружений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0" y="5358703"/>
            <a:ext cx="2521961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 ямочный ремонт 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площади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30,5 тыс. кв. м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-15552" y="5949280"/>
            <a:ext cx="2521961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 ремонт  «картами» на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16 объектах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общей площадью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62 тыс. кв. м</a:t>
            </a:r>
          </a:p>
        </p:txBody>
      </p:sp>
      <p:graphicFrame>
        <p:nvGraphicFramePr>
          <p:cNvPr id="5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9186240"/>
              </p:ext>
            </p:extLst>
          </p:nvPr>
        </p:nvGraphicFramePr>
        <p:xfrm>
          <a:off x="127952" y="1305967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7" name="Прямая со стрелкой 36"/>
          <p:cNvCxnSpPr/>
          <p:nvPr/>
        </p:nvCxnSpPr>
        <p:spPr>
          <a:xfrm flipV="1">
            <a:off x="213409" y="1577614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06888" y="1652699"/>
            <a:ext cx="1728192" cy="2452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1,7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16696" y="836712"/>
            <a:ext cx="3771761" cy="805827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Реализация национального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проекта «Безопасные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и качественные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автомобильные дороги»</a:t>
            </a:r>
          </a:p>
        </p:txBody>
      </p:sp>
      <p:sp>
        <p:nvSpPr>
          <p:cNvPr id="42" name="Стрелка вправо 41"/>
          <p:cNvSpPr/>
          <p:nvPr/>
        </p:nvSpPr>
        <p:spPr>
          <a:xfrm>
            <a:off x="2576807" y="1858183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2434449" y="1588146"/>
            <a:ext cx="799786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том числе 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008784" y="1819278"/>
            <a:ext cx="3042514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516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руб.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реализацию проекта</a:t>
            </a:r>
            <a:endParaRPr lang="ru-RU" sz="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3152800" y="2204864"/>
            <a:ext cx="2700000" cy="97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PlugaruKV\Desktop\Муниципальный проект\Разработка МП\Оформление для МП\Итог 2 июля\Брендбук\Иконки\PNG\PNG_icons_federal_projects\icon_p (39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401" y="3548772"/>
            <a:ext cx="862335" cy="85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ugaruKV\Desktop\Муниципальный проект\Разработка МП\Оформление для МП\Итог 2 июля\Брендбук\Иконки\PNG\PNG_icons_federal_projects\icon_p (40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443" y="2560623"/>
            <a:ext cx="782369" cy="616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lugaruKV\Desktop\Муниципальный проект\Разработка МП\Оформление для МП\Итог 2 июля\Брендбук\Иконки\PNG\PNG_icons_national_projects\icon_n (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363" y="912004"/>
            <a:ext cx="618741" cy="57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3728864" y="2204864"/>
            <a:ext cx="1711421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ыполнен ремонт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198096" y="2348880"/>
            <a:ext cx="2546992" cy="85712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19 км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дорог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общей площадью </a:t>
            </a:r>
          </a:p>
          <a:p>
            <a:pPr algn="l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245 тыс. кв. м</a:t>
            </a:r>
          </a:p>
        </p:txBody>
      </p:sp>
      <p:pic>
        <p:nvPicPr>
          <p:cNvPr id="57" name="Рисунок 5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48" y="3882955"/>
            <a:ext cx="2243801" cy="141825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1" name="Рисунок 60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608" r="8829"/>
          <a:stretch/>
        </p:blipFill>
        <p:spPr bwMode="auto">
          <a:xfrm>
            <a:off x="4070767" y="3477791"/>
            <a:ext cx="1883590" cy="1256655"/>
          </a:xfrm>
          <a:prstGeom prst="rect">
            <a:avLst/>
          </a:prstGeom>
          <a:ln>
            <a:noFill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4" name="Рисунок 63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364" y="5351880"/>
            <a:ext cx="1864391" cy="1317480"/>
          </a:xfrm>
          <a:prstGeom prst="rect">
            <a:avLst/>
          </a:prstGeom>
          <a:ln>
            <a:noFill/>
          </a:ln>
          <a:effectLst/>
        </p:spPr>
      </p:pic>
      <p:sp>
        <p:nvSpPr>
          <p:cNvPr id="65" name="TextBox 64"/>
          <p:cNvSpPr txBox="1"/>
          <p:nvPr/>
        </p:nvSpPr>
        <p:spPr>
          <a:xfrm>
            <a:off x="6178711" y="2251276"/>
            <a:ext cx="1875822" cy="95971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7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Нанесена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разметка</a:t>
            </a:r>
          </a:p>
          <a:p>
            <a:pPr algn="l">
              <a:lnSpc>
                <a:spcPts val="17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общей площадью</a:t>
            </a:r>
          </a:p>
          <a:p>
            <a:pPr algn="l">
              <a:lnSpc>
                <a:spcPts val="17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32 тыс. кв. м</a:t>
            </a:r>
            <a:r>
              <a:rPr lang="ru-RU" sz="1400" dirty="0" smtClean="0">
                <a:solidFill>
                  <a:srgbClr val="2DB9FF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031" name="Picture 7" descr="Светофор Т.7 на солнечных батареях «Т.7-150/100» – Солнечные ..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408" y="431064"/>
            <a:ext cx="1627894" cy="168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4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2175437" y="872816"/>
            <a:ext cx="1836000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034527" y="96058"/>
            <a:ext cx="496855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Транспорт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7560" y="836712"/>
            <a:ext cx="2297941" cy="98536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Реализуется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план оптимизации маршрутной сети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городского пассажирского транспорта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1655" y="3115078"/>
            <a:ext cx="2788883" cy="104948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Функционирует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система электронной оплаты проезда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городском пассажирском транспорте для льготных категорий граждан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56" y="3140968"/>
            <a:ext cx="1791948" cy="58781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Реализуется проект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«Создание умных остановок»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7329264" y="3140968"/>
            <a:ext cx="12914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 </a:t>
            </a: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2020 году</a:t>
            </a:r>
            <a:r>
              <a:rPr lang="ru-RU" sz="16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210712" y="3501008"/>
            <a:ext cx="2846744" cy="49805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Продолжится обновление </a:t>
            </a:r>
          </a:p>
          <a:p>
            <a:pPr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автобусного автопарка  </a:t>
            </a:r>
            <a:endParaRPr lang="ru-RU" sz="140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48944" y="822199"/>
            <a:ext cx="2615866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автобусов большого и среднего класса, ед.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6177136" y="3140968"/>
            <a:ext cx="0" cy="360133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568426" y="1945863"/>
            <a:ext cx="2664494" cy="75453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Запущен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ночной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муниципальный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маршрут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406911" y="2924944"/>
            <a:ext cx="9370625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Рисунок 5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Прямоугольник 78"/>
          <p:cNvSpPr/>
          <p:nvPr/>
        </p:nvSpPr>
        <p:spPr>
          <a:xfrm>
            <a:off x="458041" y="3717032"/>
            <a:ext cx="17578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</a:rPr>
              <a:t>Устанавливаются:</a:t>
            </a:r>
            <a:endParaRPr lang="ru-RU" sz="1000" b="1" dirty="0">
              <a:solidFill>
                <a:srgbClr val="FF66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3080792" y="4641380"/>
            <a:ext cx="3154821" cy="58781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Установлен новый остановочный комплекс в рамках реализации проекта «Бюджет твоих возможностей»</a:t>
            </a:r>
            <a:endParaRPr lang="ru-RU" sz="140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668070" y="1723556"/>
            <a:ext cx="2181474" cy="98536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маршрутам города курсирует </a:t>
            </a:r>
          </a:p>
          <a:p>
            <a:pPr>
              <a:lnSpc>
                <a:spcPts val="1800"/>
              </a:lnSpc>
            </a:pPr>
            <a:r>
              <a:rPr lang="ru-RU" b="0" dirty="0" smtClean="0">
                <a:solidFill>
                  <a:srgbClr val="2DB9FF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115 новых автобусов</a:t>
            </a: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</a:p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том числе </a:t>
            </a:r>
          </a:p>
          <a:p>
            <a:pPr>
              <a:lnSpc>
                <a:spcPts val="13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99 </a:t>
            </a:r>
            <a:r>
              <a:rPr lang="ru-RU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низкопольных</a:t>
            </a:r>
            <a:endParaRPr lang="ru-RU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8417027"/>
              </p:ext>
            </p:extLst>
          </p:nvPr>
        </p:nvGraphicFramePr>
        <p:xfrm>
          <a:off x="4654584" y="1063485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8" name="Прямая со стрелкой 57"/>
          <p:cNvCxnSpPr/>
          <p:nvPr/>
        </p:nvCxnSpPr>
        <p:spPr>
          <a:xfrm rot="10800000" flipH="1">
            <a:off x="4953000" y="1486747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870351" y="1527590"/>
            <a:ext cx="1728192" cy="2452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15 раз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151485" y="925429"/>
            <a:ext cx="1961042" cy="8058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Маршрутная сеть </a:t>
            </a: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на 12 маршрутов </a:t>
            </a:r>
          </a:p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сравнению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2016 годом</a:t>
            </a:r>
            <a:endParaRPr lang="ru-RU" sz="1400" dirty="0" smtClean="0">
              <a:solidFill>
                <a:srgbClr val="30C23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2" name="Прямая со стрелкой 61"/>
          <p:cNvCxnSpPr/>
          <p:nvPr/>
        </p:nvCxnSpPr>
        <p:spPr>
          <a:xfrm flipH="1">
            <a:off x="2249833" y="1083833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Скругленный прямоугольник 63"/>
          <p:cNvSpPr/>
          <p:nvPr/>
        </p:nvSpPr>
        <p:spPr>
          <a:xfrm>
            <a:off x="7228757" y="836712"/>
            <a:ext cx="2548779" cy="61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099912" y="859682"/>
            <a:ext cx="2850519" cy="54421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перевезено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60 млн.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пассажиров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</a:t>
            </a:r>
            <a:endParaRPr lang="ru-RU" sz="1400" dirty="0" smtClean="0">
              <a:solidFill>
                <a:srgbClr val="30C23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AutoShape 2" descr="Bus stop free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 descr="Вид спереди на автобус с табличкой Бесплатные Иконки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824" y="1944446"/>
            <a:ext cx="788128" cy="78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ity bus stop banner Free Vector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8" b="89979" l="27157" r="92652">
                        <a14:foregroundMark x1="49840" y1="31343" x2="49840" y2="31343"/>
                        <a14:foregroundMark x1="79393" y1="46482" x2="79712" y2="49680"/>
                        <a14:foregroundMark x1="79712" y1="59488" x2="79712" y2="59488"/>
                        <a14:foregroundMark x1="77796" y1="60554" x2="77796" y2="60554"/>
                        <a14:backgroundMark x1="39776" y1="30917" x2="39776" y2="30917"/>
                        <a14:backgroundMark x1="65815" y1="35181" x2="65815" y2="35181"/>
                        <a14:backgroundMark x1="40096" y1="80384" x2="40096" y2="80384"/>
                        <a14:backgroundMark x1="39936" y1="80810" x2="49681" y2="80384"/>
                        <a14:backgroundMark x1="47764" y1="79104" x2="63419" y2="79744"/>
                        <a14:backgroundMark x1="72684" y1="55011" x2="73003" y2="707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200"/>
          <a:stretch/>
        </p:blipFill>
        <p:spPr bwMode="auto">
          <a:xfrm>
            <a:off x="1947523" y="2779690"/>
            <a:ext cx="1096648" cy="112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PlugaruKV\Desktop\Муниципальный проект\Разработка МП\Оформление для МП\Итог 2 июля\Брендбук\Иконки\PNG\PNG_icons_basic\icon_basic (38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5" y="1897329"/>
            <a:ext cx="907213" cy="88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3212538" y="4164562"/>
            <a:ext cx="2808000" cy="36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262216" y="4208822"/>
            <a:ext cx="1103553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sz="1600" dirty="0">
              <a:solidFill>
                <a:srgbClr val="2DB9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4293150" y="4178045"/>
            <a:ext cx="164654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&gt;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2,8 млн. поездок</a:t>
            </a:r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" name="Стрелка углом вверх 70"/>
          <p:cNvSpPr/>
          <p:nvPr/>
        </p:nvSpPr>
        <p:spPr>
          <a:xfrm rot="5400000">
            <a:off x="6554643" y="4016550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TextBox 72"/>
          <p:cNvSpPr txBox="1"/>
          <p:nvPr/>
        </p:nvSpPr>
        <p:spPr>
          <a:xfrm>
            <a:off x="7056784" y="4264447"/>
            <a:ext cx="2936776" cy="131878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том числе запланировано обновление автобусного автопарка в рамках реализации </a:t>
            </a:r>
          </a:p>
          <a:p>
            <a:pPr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национального проекта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«Безопасные и качественные автомобильные дороги» 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6249144" y="4556144"/>
            <a:ext cx="906887" cy="61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108861" y="4628152"/>
            <a:ext cx="1148395" cy="44675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45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новых</a:t>
            </a:r>
          </a:p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автобусов</a:t>
            </a:r>
            <a:endParaRPr lang="ru-RU" sz="1400" dirty="0" smtClean="0">
              <a:solidFill>
                <a:srgbClr val="30C23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" name="Стрелка углом вверх 86"/>
          <p:cNvSpPr/>
          <p:nvPr/>
        </p:nvSpPr>
        <p:spPr>
          <a:xfrm rot="5400000">
            <a:off x="145955" y="3731491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577694" y="3933056"/>
            <a:ext cx="2215066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информационные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аншлаги с</a:t>
            </a:r>
            <a:r>
              <a:rPr lang="en-US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QR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кодами;</a:t>
            </a:r>
          </a:p>
        </p:txBody>
      </p:sp>
      <p:pic>
        <p:nvPicPr>
          <p:cNvPr id="89" name="Рисунок 8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951" y="5246866"/>
            <a:ext cx="2600161" cy="149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Рисунок 91" descr="ÐÐ°ÑÑÐ¸Ð½ÐºÐ¸ Ð¿Ð¾ Ð·Ð°Ð¿ÑÐ¾ÑÑ qr ÐºÐ¾Ð´Ñ Ð°ÑÑÐ°Ð½Ð³ÐµÐ»ÑÑÐº Ð¾ÑÑÐ°Ð½Ð¾Ð²ÐºÐ¸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10" y="4405239"/>
            <a:ext cx="1780542" cy="1105029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93" name="Рисунок 92" descr="ÐÐ°ÑÑÐ¸Ð½ÐºÐ¸ Ð¿Ð¾ Ð·Ð°Ð¿ÑÐ¾ÑÑ ÑÐ¸ÑÑÐ¾Ð²Ð¾Ðµ ÑÐ°Ð±Ð»Ð¾ Ð°ÑÑÐ°Ð½Ð³ÐµÐ»ÑÑÐº Ð¾ÑÑÐ°Ð½Ð¾Ð²ÐºÐ¸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5" y="5706115"/>
            <a:ext cx="1537309" cy="9430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90" name="Прямоугольник 89"/>
          <p:cNvSpPr/>
          <p:nvPr/>
        </p:nvSpPr>
        <p:spPr>
          <a:xfrm>
            <a:off x="1597668" y="5768414"/>
            <a:ext cx="169914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информационные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табло 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7346052" y="5887095"/>
            <a:ext cx="2846744" cy="42110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Будут заключены новые </a:t>
            </a:r>
          </a:p>
          <a:p>
            <a:pPr algn="l"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контракты с перевозчиками </a:t>
            </a:r>
            <a:endParaRPr lang="ru-RU" sz="140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61" name="Picture 13" descr="C:\Users\PlugaruKV\Desktop\Муниципальный проект\Разработка МП\Оформление для МП\Итог 2 июля\Брендбук\Иконки\PNG\PNG_icons_basic\icon_basic (3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013" y="5805264"/>
            <a:ext cx="622771" cy="62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7013865" y="1879521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Стрелка вправо 43"/>
          <p:cNvSpPr/>
          <p:nvPr/>
        </p:nvSpPr>
        <p:spPr>
          <a:xfrm>
            <a:off x="7182085" y="2204864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1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Скругленный прямоугольник 47"/>
          <p:cNvSpPr/>
          <p:nvPr/>
        </p:nvSpPr>
        <p:spPr>
          <a:xfrm>
            <a:off x="8501999" y="5013176"/>
            <a:ext cx="1332000" cy="176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466562" y="76069"/>
            <a:ext cx="561662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Городское хозяйство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496" y="1288207"/>
            <a:ext cx="69134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27 км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3663261" y="949329"/>
            <a:ext cx="0" cy="2667817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flipH="1">
            <a:off x="78507" y="3747960"/>
            <a:ext cx="9607794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88936" y="620688"/>
            <a:ext cx="2577558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Уличное освещение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 flipV="1">
            <a:off x="2763691" y="3933056"/>
            <a:ext cx="2982" cy="2704442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1788" y="980728"/>
            <a:ext cx="836756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</a:rPr>
              <a:t>&gt; 69</a:t>
            </a: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 %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695262" y="4141462"/>
            <a:ext cx="3359863" cy="8058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многоквартирных жилых домов, в которых проведен капитальный ремонт за счет  средств фонда</a:t>
            </a:r>
          </a:p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капитального ремонта , ед.</a:t>
            </a:r>
          </a:p>
        </p:txBody>
      </p:sp>
      <p:pic>
        <p:nvPicPr>
          <p:cNvPr id="59" name="Рисунок 5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TextBox 86"/>
          <p:cNvSpPr txBox="1"/>
          <p:nvPr/>
        </p:nvSpPr>
        <p:spPr>
          <a:xfrm>
            <a:off x="274362" y="3755268"/>
            <a:ext cx="2099741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Тепловые сети</a:t>
            </a:r>
          </a:p>
        </p:txBody>
      </p:sp>
      <p:sp>
        <p:nvSpPr>
          <p:cNvPr id="93" name="TextBox 95"/>
          <p:cNvSpPr txBox="1"/>
          <p:nvPr/>
        </p:nvSpPr>
        <p:spPr>
          <a:xfrm>
            <a:off x="-15552" y="4350397"/>
            <a:ext cx="3049634" cy="44675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 капитальный ремонт оборудования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котельных</a:t>
            </a:r>
          </a:p>
        </p:txBody>
      </p:sp>
      <p:sp>
        <p:nvSpPr>
          <p:cNvPr id="95" name="TextBox 100"/>
          <p:cNvSpPr txBox="1"/>
          <p:nvPr/>
        </p:nvSpPr>
        <p:spPr>
          <a:xfrm>
            <a:off x="-15552" y="4818933"/>
            <a:ext cx="2779243" cy="62629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Продолжено строительство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новой котельной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АО «Архангельская РЭБ Флота»</a:t>
            </a:r>
            <a:endParaRPr lang="ru-RU" sz="1400" b="1" dirty="0" smtClean="0">
              <a:solidFill>
                <a:srgbClr val="30C23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1" name="Прямая соединительная линия 100"/>
          <p:cNvCxnSpPr/>
          <p:nvPr/>
        </p:nvCxnSpPr>
        <p:spPr>
          <a:xfrm flipV="1">
            <a:off x="5992406" y="4182381"/>
            <a:ext cx="0" cy="2525686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5889104" y="3817787"/>
            <a:ext cx="4034830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Территориальные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общественные объединения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464576" y="4077072"/>
            <a:ext cx="2991186" cy="51856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Зарегистрировано</a:t>
            </a:r>
            <a:r>
              <a:rPr lang="ru-RU" sz="1400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ТОС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7645698" y="4494607"/>
            <a:ext cx="262894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&gt; 15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тыс.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человек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участников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6055125" y="4184068"/>
            <a:ext cx="1916072" cy="54934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Финансирование </a:t>
            </a:r>
            <a:b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ВЦП «Поддержка ТОС», тыс</a:t>
            </a: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. рублей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8481392" y="5013176"/>
            <a:ext cx="1421935" cy="104948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</a:t>
            </a:r>
          </a:p>
          <a:p>
            <a:pPr>
              <a:lnSpc>
                <a:spcPts val="15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реализовано</a:t>
            </a:r>
            <a:r>
              <a:rPr lang="ru-RU" sz="1400" b="0" dirty="0" smtClean="0">
                <a:solidFill>
                  <a:srgbClr val="3399FF"/>
                </a:solidFill>
                <a:latin typeface="Times New Roman" panose="02020603050405020304" pitchFamily="18" charset="0"/>
              </a:rPr>
              <a:t> </a:t>
            </a:r>
            <a:endParaRPr lang="en-US" sz="1400" b="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социально </a:t>
            </a:r>
            <a:endParaRPr lang="en-US" sz="14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значимых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проектов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6077442"/>
              </p:ext>
            </p:extLst>
          </p:nvPr>
        </p:nvGraphicFramePr>
        <p:xfrm>
          <a:off x="5979244" y="4921160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20176" y="5519253"/>
            <a:ext cx="2448272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Обращение с ТКО 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V="1">
            <a:off x="6149526" y="4836881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6243005" y="4911966"/>
            <a:ext cx="1728192" cy="2452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3,4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16496" y="999967"/>
            <a:ext cx="2808000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процент горения светильников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04528" y="1326118"/>
            <a:ext cx="1995443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к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абельных линий заменено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19206" y="1588602"/>
            <a:ext cx="62192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2300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70519" y="1630891"/>
            <a:ext cx="2949698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светильников заменено на светодиодные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19206" y="1870961"/>
            <a:ext cx="621920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170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99757" y="1909977"/>
            <a:ext cx="2949698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овых световых опор установлено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71227" y="2153195"/>
            <a:ext cx="403993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80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0766" y="2182325"/>
            <a:ext cx="2949698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световых опор отремонтировано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71228" y="2494067"/>
            <a:ext cx="461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64</a:t>
            </a:r>
            <a:endParaRPr lang="ru-RU" b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4528" y="2492896"/>
            <a:ext cx="1851433" cy="36981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100"/>
              </a:lnSpc>
            </a:pPr>
            <a:r>
              <a:rPr lang="ru-RU" sz="12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ешеходных перехода </a:t>
            </a:r>
          </a:p>
          <a:p>
            <a:pPr algn="l">
              <a:lnSpc>
                <a:spcPts val="11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дополнительно освещено</a:t>
            </a: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28464" y="2889024"/>
            <a:ext cx="3492000" cy="64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-87560" y="2889024"/>
            <a:ext cx="3898088" cy="62629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 2024 года планируется заменить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215 опор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уличного освещения; </a:t>
            </a:r>
          </a:p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восстановить освещение на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10 территориях 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28357" y="5805264"/>
            <a:ext cx="2828123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Заключено соглашение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 ООО «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ЭкоИнтегратор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C:\Users\PlugaruKV\Desktop\Муниципальный проект\Разработка МП\Оформление для МП\Итог 2 июля\Брендбук\Иконки\PNG\PNG_icons_federal_projects\icon_p (5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15" y="5805264"/>
            <a:ext cx="490141" cy="523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39627" y="6315325"/>
            <a:ext cx="2828123" cy="49805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Установлено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16 новых бункеров</a:t>
            </a:r>
          </a:p>
          <a:p>
            <a:pPr algn="l"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(контейнеров объемом 8 куб. м) </a:t>
            </a:r>
          </a:p>
        </p:txBody>
      </p:sp>
      <p:cxnSp>
        <p:nvCxnSpPr>
          <p:cNvPr id="77" name="Прямая соединительная линия 76"/>
          <p:cNvCxnSpPr/>
          <p:nvPr/>
        </p:nvCxnSpPr>
        <p:spPr>
          <a:xfrm flipH="1">
            <a:off x="67052" y="5517232"/>
            <a:ext cx="2573404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15552" y="4069416"/>
            <a:ext cx="2828123" cy="29568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Заменено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9,4 км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тепловых сетей</a:t>
            </a:r>
            <a:endParaRPr lang="ru-RU" sz="12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800872" y="620688"/>
            <a:ext cx="6021353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рамках концессионного соглашения ООО «РВК-Центр»: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3658672" y="836712"/>
            <a:ext cx="3324180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водоотведения:</a:t>
            </a:r>
            <a:endParaRPr lang="ru-RU" sz="1200" b="1" dirty="0">
              <a:solidFill>
                <a:srgbClr val="09A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3658672" y="980728"/>
            <a:ext cx="4378274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еновация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км трубопроводов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3656856" y="1140428"/>
            <a:ext cx="4378274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замена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273 канализационных колодцев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3658672" y="1284444"/>
            <a:ext cx="4378274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выполнена промывка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км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коллекторов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3658672" y="1428460"/>
            <a:ext cx="5380690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обследовано </a:t>
            </a: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км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трубопроводов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3658672" y="1628800"/>
            <a:ext cx="2690345" cy="3705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pPr>
              <a:lnSpc>
                <a:spcPts val="11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новое оборудование на </a:t>
            </a:r>
          </a:p>
          <a:p>
            <a:pPr>
              <a:lnSpc>
                <a:spcPts val="1100"/>
              </a:lnSpc>
            </a:pPr>
            <a:r>
              <a:rPr 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канализационных станциях</a:t>
            </a:r>
            <a:endParaRPr 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035092" y="977325"/>
            <a:ext cx="3030476" cy="3954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Удельное количество аварий на протяженность сети, ед./км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9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5744565"/>
              </p:ext>
            </p:extLst>
          </p:nvPr>
        </p:nvGraphicFramePr>
        <p:xfrm>
          <a:off x="7225273" y="1081242"/>
          <a:ext cx="2664296" cy="2469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0" name="Прямоугольник 99"/>
          <p:cNvSpPr/>
          <p:nvPr/>
        </p:nvSpPr>
        <p:spPr>
          <a:xfrm>
            <a:off x="3663261" y="1988840"/>
            <a:ext cx="2101397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объектах водоснабжения:</a:t>
            </a:r>
            <a:endParaRPr lang="ru-RU" sz="1200" b="1" dirty="0">
              <a:solidFill>
                <a:srgbClr val="09A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Прямоугольник 101"/>
          <p:cNvSpPr/>
          <p:nvPr/>
        </p:nvSpPr>
        <p:spPr>
          <a:xfrm>
            <a:off x="3656856" y="2148540"/>
            <a:ext cx="2318038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аменено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2,6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км трубопроводов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3656856" y="2348880"/>
            <a:ext cx="3542174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отремонтировано и заменено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водопроводных колодцев, 130 пожарных гидрантов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3656856" y="2728084"/>
            <a:ext cx="3542174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заменено 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165 шт. запорной арматуры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3737087" y="3005297"/>
            <a:ext cx="1800200" cy="629334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3752752" y="3047829"/>
            <a:ext cx="1784535" cy="51087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pPr algn="ctr">
              <a:lnSpc>
                <a:spcPts val="11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</a:t>
            </a:r>
          </a:p>
          <a:p>
            <a:pPr algn="ctr">
              <a:lnSpc>
                <a:spcPts val="11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мероприятий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реконструкции ЦОСВ</a:t>
            </a:r>
            <a:endParaRPr lang="ru-RU" sz="1200" b="1" dirty="0">
              <a:solidFill>
                <a:srgbClr val="09A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4" name="Скругленный прямоугольник 113"/>
          <p:cNvSpPr/>
          <p:nvPr/>
        </p:nvSpPr>
        <p:spPr>
          <a:xfrm>
            <a:off x="5589433" y="3000432"/>
            <a:ext cx="1800200" cy="629334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5632724" y="2982692"/>
            <a:ext cx="1756909" cy="65193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/>
          <a:p>
            <a:pPr algn="ctr">
              <a:lnSpc>
                <a:spcPts val="11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автоматизированная система учета подачи и распределения воды</a:t>
            </a:r>
            <a:endParaRPr lang="ru-RU" sz="1200" b="1" dirty="0">
              <a:solidFill>
                <a:srgbClr val="09AD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1038994"/>
              </p:ext>
            </p:extLst>
          </p:nvPr>
        </p:nvGraphicFramePr>
        <p:xfrm>
          <a:off x="3100362" y="4911966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0" name="TextBox 79"/>
          <p:cNvSpPr txBox="1"/>
          <p:nvPr/>
        </p:nvSpPr>
        <p:spPr>
          <a:xfrm>
            <a:off x="3166494" y="5096990"/>
            <a:ext cx="1983568" cy="24157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537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домов</a:t>
            </a:r>
            <a:r>
              <a:rPr lang="ru-RU" sz="105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050" dirty="0">
                <a:solidFill>
                  <a:srgbClr val="C00000"/>
                </a:solidFill>
                <a:latin typeface="Times New Roman" panose="02020603050405020304" pitchFamily="18" charset="0"/>
              </a:rPr>
              <a:t>за 4 </a:t>
            </a:r>
            <a:r>
              <a:rPr lang="ru-RU" sz="105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года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34643" y="3817787"/>
            <a:ext cx="2598163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Капитальный ремонт домов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481391" y="6093296"/>
            <a:ext cx="1421935" cy="66476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 4 года реализовано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46 проектов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12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Скругленный прямоугольник 42"/>
          <p:cNvSpPr/>
          <p:nvPr/>
        </p:nvSpPr>
        <p:spPr>
          <a:xfrm>
            <a:off x="3036826" y="843730"/>
            <a:ext cx="1874351" cy="1361134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3303576319"/>
              </p:ext>
            </p:extLst>
          </p:nvPr>
        </p:nvGraphicFramePr>
        <p:xfrm>
          <a:off x="273911" y="895004"/>
          <a:ext cx="2634823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560512" y="116632"/>
            <a:ext cx="5832648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Формирование комфортной городской среды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0512" y="2492896"/>
            <a:ext cx="5577866" cy="3954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2020 году планируется благоустроить: 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893" y="817813"/>
            <a:ext cx="3036827" cy="55300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Объем финансового обеспечения</a:t>
            </a:r>
          </a:p>
          <a:p>
            <a:pPr>
              <a:lnSpc>
                <a:spcPts val="12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МП «Формирование современной городской среды»130,8 млн. руб.: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279284" y="2523673"/>
            <a:ext cx="5472608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 общественных территорий</a:t>
            </a:r>
          </a:p>
        </p:txBody>
      </p:sp>
      <p:pic>
        <p:nvPicPr>
          <p:cNvPr id="36" name="Рисунок 3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TextBox 40"/>
          <p:cNvSpPr txBox="1"/>
          <p:nvPr/>
        </p:nvSpPr>
        <p:spPr>
          <a:xfrm>
            <a:off x="3008784" y="967956"/>
            <a:ext cx="1972258" cy="116490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Капитально отремонтирован парк семейного отдыха «Майский» </a:t>
            </a: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общей площадью </a:t>
            </a:r>
            <a:r>
              <a:rPr lang="en-US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3,4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га </a:t>
            </a: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7457728" y="836712"/>
            <a:ext cx="2347257" cy="1361134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57728" y="823940"/>
            <a:ext cx="2347257" cy="134443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завершены работы по благоустройству </a:t>
            </a:r>
          </a:p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16 дворовых территорий</a:t>
            </a:r>
          </a:p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многоквартирных жилых домов,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 дворовая территория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будет завершена в 2020 году</a:t>
            </a:r>
          </a:p>
        </p:txBody>
      </p:sp>
      <p:pic>
        <p:nvPicPr>
          <p:cNvPr id="67" name="Рисунок 66" descr="C:\Users\ZnamenskayaOP\Desktop\Информационные таблицы\ОТ по пр. Ленингр от Галушина до Красной звезды\15.10.2019\park15.10.19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8" y="827101"/>
            <a:ext cx="2295580" cy="13777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Прямая соединительная линия 67"/>
          <p:cNvCxnSpPr/>
          <p:nvPr/>
        </p:nvCxnSpPr>
        <p:spPr>
          <a:xfrm>
            <a:off x="128556" y="2420888"/>
            <a:ext cx="9370625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admin\Desktop\Работа\Брендбук\Брендбук\Иконки\PNG\PNG_icons_federal_projects\icon_p (6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492896"/>
            <a:ext cx="648072" cy="618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8" t="15128" r="25313" b="34259"/>
          <a:stretch/>
        </p:blipFill>
        <p:spPr bwMode="auto">
          <a:xfrm>
            <a:off x="128464" y="3212976"/>
            <a:ext cx="2279560" cy="1282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200472" y="4540193"/>
            <a:ext cx="2110038" cy="2569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Сквер им. Грачева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457056" y="2741249"/>
            <a:ext cx="2664296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5 дворовых территории 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17" t="29444" r="31770" b="27778"/>
          <a:stretch/>
        </p:blipFill>
        <p:spPr bwMode="auto">
          <a:xfrm>
            <a:off x="2576736" y="3212976"/>
            <a:ext cx="2235002" cy="12825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TextBox 70"/>
          <p:cNvSpPr txBox="1"/>
          <p:nvPr/>
        </p:nvSpPr>
        <p:spPr>
          <a:xfrm>
            <a:off x="2648744" y="4509120"/>
            <a:ext cx="2110038" cy="36981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по ул. Партизанская, д. 28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003202" y="4562783"/>
            <a:ext cx="2110038" cy="2569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Сквер по ул. Воронина, д. 32 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9" t="23810" r="25579" b="24921"/>
          <a:stretch/>
        </p:blipFill>
        <p:spPr bwMode="auto">
          <a:xfrm>
            <a:off x="5029692" y="3212976"/>
            <a:ext cx="2105354" cy="1296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20794" r="26672" b="32619"/>
          <a:stretch/>
        </p:blipFill>
        <p:spPr bwMode="auto">
          <a:xfrm>
            <a:off x="7401272" y="3205079"/>
            <a:ext cx="2298279" cy="13040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" name="TextBox 72"/>
          <p:cNvSpPr txBox="1"/>
          <p:nvPr/>
        </p:nvSpPr>
        <p:spPr>
          <a:xfrm>
            <a:off x="7257256" y="4549268"/>
            <a:ext cx="2648744" cy="4724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границах домов № 104,106,108 по ул. Воскресенской / ул. Шабалина, д. 32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6" t="39233" r="25536" b="8412"/>
          <a:stretch/>
        </p:blipFill>
        <p:spPr bwMode="auto">
          <a:xfrm>
            <a:off x="125608" y="4941167"/>
            <a:ext cx="2282416" cy="13997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125607" y="6374509"/>
            <a:ext cx="2282417" cy="51087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у </a:t>
            </a:r>
            <a:r>
              <a:rPr lang="ru-RU" sz="11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Исакогорского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детско-юношеского центра 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0" t="17335" r="26672" b="26776"/>
          <a:stretch/>
        </p:blipFill>
        <p:spPr bwMode="auto">
          <a:xfrm>
            <a:off x="2576736" y="4925672"/>
            <a:ext cx="2237133" cy="1415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TextBox 74"/>
          <p:cNvSpPr txBox="1"/>
          <p:nvPr/>
        </p:nvSpPr>
        <p:spPr>
          <a:xfrm>
            <a:off x="2552666" y="6443565"/>
            <a:ext cx="2282417" cy="36981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Сквер имени 12-ой Морской пехоты, в районе КЦ «</a:t>
            </a:r>
            <a:r>
              <a:rPr lang="ru-RU" sz="11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Маймакса</a:t>
            </a: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6" t="22262" r="27679" b="34448"/>
          <a:stretch/>
        </p:blipFill>
        <p:spPr bwMode="auto">
          <a:xfrm>
            <a:off x="5029692" y="4925672"/>
            <a:ext cx="2105353" cy="14152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TextBox 75"/>
          <p:cNvSpPr txBox="1"/>
          <p:nvPr/>
        </p:nvSpPr>
        <p:spPr>
          <a:xfrm>
            <a:off x="4808984" y="6441933"/>
            <a:ext cx="2648744" cy="34416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000"/>
              </a:lnSpc>
            </a:pPr>
            <a:r>
              <a:rPr lang="ru-RU" sz="11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Общественная территория 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ул. Дачной, д. 38, д. 40 / ул. Воронина д. 53, д. 55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36" t="37321" r="25577" b="50277"/>
          <a:stretch/>
        </p:blipFill>
        <p:spPr bwMode="auto">
          <a:xfrm>
            <a:off x="7358270" y="5040213"/>
            <a:ext cx="2446715" cy="177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24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>
            <a:off x="4076679" y="1416006"/>
            <a:ext cx="0" cy="18647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5386856" y="1418926"/>
            <a:ext cx="0" cy="18647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698329" y="1429190"/>
            <a:ext cx="0" cy="18647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8037504" y="1433452"/>
            <a:ext cx="0" cy="18647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Скругленный прямоугольник 217"/>
          <p:cNvSpPr/>
          <p:nvPr/>
        </p:nvSpPr>
        <p:spPr>
          <a:xfrm>
            <a:off x="3440832" y="843243"/>
            <a:ext cx="5184000" cy="61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480" y="94855"/>
            <a:ext cx="8577158" cy="616627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Franklin Gothic Demi Cond" panose="020B0706030402020204" pitchFamily="34" charset="0"/>
              </a:rPr>
              <a:t>Общая характеристика социально-экономического положения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graphicFrame>
        <p:nvGraphicFramePr>
          <p:cNvPr id="4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5921369"/>
              </p:ext>
            </p:extLst>
          </p:nvPr>
        </p:nvGraphicFramePr>
        <p:xfrm>
          <a:off x="1108659" y="2524582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894059" y="2204864"/>
            <a:ext cx="2690789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Среднемесячная начисленная заработная плата, тыс. руб.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825208" y="4653136"/>
            <a:ext cx="3024336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Оборот общественного питания, млн. руб.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950941" y="4653136"/>
            <a:ext cx="2298203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Оборот платных услуг, млн. руб.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5" name="Рисунок 7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TextBox 96"/>
          <p:cNvSpPr txBox="1"/>
          <p:nvPr/>
        </p:nvSpPr>
        <p:spPr>
          <a:xfrm>
            <a:off x="173854" y="4653136"/>
            <a:ext cx="3050954" cy="27234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Оборот розничной торговли, млн. руб.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3345921" y="805573"/>
            <a:ext cx="22903" cy="363153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3296816" y="783280"/>
            <a:ext cx="5400600" cy="72888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500"/>
              </a:lnSpc>
            </a:pPr>
            <a:r>
              <a:rPr lang="ru-RU" sz="135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По состоянию на </a:t>
            </a:r>
            <a:r>
              <a:rPr lang="ru-RU" sz="135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01.01.2020 </a:t>
            </a:r>
            <a:r>
              <a:rPr lang="ru-RU" sz="135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на территории города </a:t>
            </a:r>
            <a:r>
              <a:rPr lang="ru-RU" sz="135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Архангельска зарегистрировано  </a:t>
            </a: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10683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организации </a:t>
            </a:r>
            <a:r>
              <a:rPr lang="ru-RU" sz="105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(без субъектов МСП) </a:t>
            </a:r>
            <a:endParaRPr lang="ru-RU" sz="11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6609184" y="2296224"/>
            <a:ext cx="3263839" cy="628720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отгруженных товаров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производства, выполненных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услуг организациями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города, млн. руб.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4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6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8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20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95" name="Прямая со стрелкой 194"/>
          <p:cNvCxnSpPr/>
          <p:nvPr/>
        </p:nvCxnSpPr>
        <p:spPr>
          <a:xfrm flipV="1">
            <a:off x="1453368" y="2759860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1453368" y="2643609"/>
            <a:ext cx="172819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1,3 раза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9" name="Скругленный прямоугольник 198"/>
          <p:cNvSpPr/>
          <p:nvPr/>
        </p:nvSpPr>
        <p:spPr>
          <a:xfrm>
            <a:off x="130478" y="843243"/>
            <a:ext cx="3094330" cy="133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</a:rPr>
              <a:t>Численность населения Архангельска на 01.01.2020</a:t>
            </a:r>
            <a:endParaRPr lang="ru-RU" dirty="0">
              <a:latin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354,1</a:t>
            </a:r>
            <a:r>
              <a:rPr lang="ru-RU" dirty="0" smtClean="0">
                <a:solidFill>
                  <a:srgbClr val="09ADFF"/>
                </a:solidFill>
                <a:latin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</a:rPr>
              <a:t>тыс. чел</a:t>
            </a:r>
            <a:r>
              <a:rPr lang="ru-RU" sz="1600" dirty="0" smtClean="0">
                <a:latin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</a:endParaRPr>
          </a:p>
        </p:txBody>
      </p:sp>
      <p:sp>
        <p:nvSpPr>
          <p:cNvPr id="200" name="Скругленный прямоугольник 199"/>
          <p:cNvSpPr/>
          <p:nvPr/>
        </p:nvSpPr>
        <p:spPr>
          <a:xfrm>
            <a:off x="59917" y="2215622"/>
            <a:ext cx="1041102" cy="97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2010" y="2204864"/>
            <a:ext cx="1124566" cy="101101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0,7 %</a:t>
            </a:r>
          </a:p>
          <a:p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ровень регистрируемой безработицы</a:t>
            </a:r>
          </a:p>
          <a:p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Архангельске</a:t>
            </a:r>
            <a:endParaRPr lang="ru-RU" sz="9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2" name="Скругленный прямоугольник 201"/>
          <p:cNvSpPr/>
          <p:nvPr/>
        </p:nvSpPr>
        <p:spPr>
          <a:xfrm>
            <a:off x="56456" y="3393104"/>
            <a:ext cx="1041102" cy="97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01" name="TextBox 200"/>
          <p:cNvSpPr txBox="1"/>
          <p:nvPr/>
        </p:nvSpPr>
        <p:spPr>
          <a:xfrm>
            <a:off x="12010" y="3333961"/>
            <a:ext cx="1124566" cy="117515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1,4 %</a:t>
            </a:r>
          </a:p>
          <a:p>
            <a:pPr>
              <a:lnSpc>
                <a:spcPts val="1000"/>
              </a:lnSpc>
            </a:pPr>
            <a:r>
              <a:rPr lang="ru-RU" sz="10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у</a:t>
            </a:r>
            <a:r>
              <a:rPr lang="ru-RU" sz="10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ровень регистрируемой безработицы в Архангельской области</a:t>
            </a:r>
          </a:p>
          <a:p>
            <a:endParaRPr lang="ru-RU" sz="9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03" name="Прямая соединительная линия 202"/>
          <p:cNvCxnSpPr/>
          <p:nvPr/>
        </p:nvCxnSpPr>
        <p:spPr>
          <a:xfrm>
            <a:off x="316268" y="4581128"/>
            <a:ext cx="938926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Прямая соединительная линия 203"/>
          <p:cNvCxnSpPr/>
          <p:nvPr/>
        </p:nvCxnSpPr>
        <p:spPr>
          <a:xfrm>
            <a:off x="3368824" y="4760955"/>
            <a:ext cx="0" cy="198041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>
            <a:off x="6753200" y="4779519"/>
            <a:ext cx="0" cy="1961849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362313"/>
              </p:ext>
            </p:extLst>
          </p:nvPr>
        </p:nvGraphicFramePr>
        <p:xfrm>
          <a:off x="130480" y="4858348"/>
          <a:ext cx="3022320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07" name="Прямая со стрелкой 206"/>
          <p:cNvCxnSpPr/>
          <p:nvPr/>
        </p:nvCxnSpPr>
        <p:spPr>
          <a:xfrm flipV="1">
            <a:off x="560512" y="5087147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>
            <a:off x="560512" y="5080543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2,1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0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485778"/>
              </p:ext>
            </p:extLst>
          </p:nvPr>
        </p:nvGraphicFramePr>
        <p:xfrm>
          <a:off x="3547648" y="4925484"/>
          <a:ext cx="3022320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1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8207869"/>
              </p:ext>
            </p:extLst>
          </p:nvPr>
        </p:nvGraphicFramePr>
        <p:xfrm>
          <a:off x="6800366" y="4896767"/>
          <a:ext cx="3022320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211" name="Прямая со стрелкой 210"/>
          <p:cNvCxnSpPr/>
          <p:nvPr/>
        </p:nvCxnSpPr>
        <p:spPr>
          <a:xfrm flipV="1">
            <a:off x="4038367" y="5037348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TextBox 211"/>
          <p:cNvSpPr txBox="1"/>
          <p:nvPr/>
        </p:nvSpPr>
        <p:spPr>
          <a:xfrm>
            <a:off x="4024033" y="5003598"/>
            <a:ext cx="172819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1,5 раза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13" name="Прямая со стрелкой 212"/>
          <p:cNvCxnSpPr/>
          <p:nvPr/>
        </p:nvCxnSpPr>
        <p:spPr>
          <a:xfrm flipV="1">
            <a:off x="7329264" y="5087147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TextBox 213"/>
          <p:cNvSpPr txBox="1"/>
          <p:nvPr/>
        </p:nvSpPr>
        <p:spPr>
          <a:xfrm>
            <a:off x="7329264" y="5080543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1,9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21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1863865"/>
              </p:ext>
            </p:extLst>
          </p:nvPr>
        </p:nvGraphicFramePr>
        <p:xfrm>
          <a:off x="6776679" y="2547613"/>
          <a:ext cx="3240360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16" name="Прямая со стрелкой 215"/>
          <p:cNvCxnSpPr/>
          <p:nvPr/>
        </p:nvCxnSpPr>
        <p:spPr>
          <a:xfrm flipV="1">
            <a:off x="7352743" y="2926907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/>
          <p:cNvSpPr txBox="1"/>
          <p:nvPr/>
        </p:nvSpPr>
        <p:spPr>
          <a:xfrm>
            <a:off x="7352743" y="2920303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16,0 %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3381006" y="2349096"/>
            <a:ext cx="3263839" cy="444055"/>
          </a:xfrm>
          <a:prstGeom prst="rect">
            <a:avLst/>
          </a:prstGeom>
          <a:noFill/>
        </p:spPr>
        <p:txBody>
          <a:bodyPr wrap="square" lIns="74001" tIns="37000" rIns="74001" bIns="37000" rtlCol="0">
            <a:spAutoFit/>
          </a:bodyPr>
          <a:lstStyle/>
          <a:p>
            <a:pPr algn="ctr"/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Сальдированный финансовый результат организаций, млн. руб. 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0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72199078"/>
              </p:ext>
            </p:extLst>
          </p:nvPr>
        </p:nvGraphicFramePr>
        <p:xfrm>
          <a:off x="3512946" y="2503039"/>
          <a:ext cx="3240360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cxnSp>
        <p:nvCxnSpPr>
          <p:cNvPr id="221" name="Прямая со стрелкой 220"/>
          <p:cNvCxnSpPr/>
          <p:nvPr/>
        </p:nvCxnSpPr>
        <p:spPr>
          <a:xfrm flipV="1">
            <a:off x="4160912" y="2931548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TextBox 221"/>
          <p:cNvSpPr txBox="1"/>
          <p:nvPr/>
        </p:nvSpPr>
        <p:spPr>
          <a:xfrm>
            <a:off x="4160912" y="2924944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47,0 %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3" name="Скругленный прямоугольник 222"/>
          <p:cNvSpPr/>
          <p:nvPr/>
        </p:nvSpPr>
        <p:spPr>
          <a:xfrm>
            <a:off x="3440832" y="1556792"/>
            <a:ext cx="1224000" cy="68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24" name="Скругленный прямоугольник 223"/>
          <p:cNvSpPr/>
          <p:nvPr/>
        </p:nvSpPr>
        <p:spPr>
          <a:xfrm>
            <a:off x="4761032" y="1556792"/>
            <a:ext cx="1224000" cy="68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25" name="Скругленный прямоугольник 224"/>
          <p:cNvSpPr/>
          <p:nvPr/>
        </p:nvSpPr>
        <p:spPr>
          <a:xfrm>
            <a:off x="7401432" y="1556792"/>
            <a:ext cx="1224000" cy="68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26" name="Скругленный прямоугольник 225"/>
          <p:cNvSpPr/>
          <p:nvPr/>
        </p:nvSpPr>
        <p:spPr>
          <a:xfrm>
            <a:off x="6081232" y="1556792"/>
            <a:ext cx="1224000" cy="68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89049" y="1484784"/>
            <a:ext cx="141993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88,1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%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</a:rPr>
              <a:t>частные организации</a:t>
            </a:r>
            <a:endParaRPr lang="ru-RU" sz="1050" dirty="0">
              <a:latin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</a:endParaRPr>
          </a:p>
        </p:txBody>
      </p:sp>
      <p:sp>
        <p:nvSpPr>
          <p:cNvPr id="227" name="Прямоугольник 226"/>
          <p:cNvSpPr/>
          <p:nvPr/>
        </p:nvSpPr>
        <p:spPr>
          <a:xfrm>
            <a:off x="4664968" y="1484784"/>
            <a:ext cx="141993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1,9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%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</a:rPr>
              <a:t>муниципальные предприятия</a:t>
            </a:r>
            <a:endParaRPr lang="ru-RU" sz="1050" dirty="0">
              <a:latin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</a:endParaRPr>
          </a:p>
        </p:txBody>
      </p:sp>
      <p:sp>
        <p:nvSpPr>
          <p:cNvPr id="228" name="Прямоугольник 227"/>
          <p:cNvSpPr/>
          <p:nvPr/>
        </p:nvSpPr>
        <p:spPr>
          <a:xfrm>
            <a:off x="5961112" y="1484784"/>
            <a:ext cx="141993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3,4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%</a:t>
            </a:r>
          </a:p>
          <a:p>
            <a:pPr algn="ctr"/>
            <a:r>
              <a:rPr lang="ru-RU" sz="1000" dirty="0" smtClean="0">
                <a:latin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</a:rPr>
              <a:t>государственные</a:t>
            </a:r>
          </a:p>
          <a:p>
            <a:pPr algn="ctr"/>
            <a:r>
              <a:rPr lang="ru-RU" sz="1050" dirty="0" smtClean="0">
                <a:latin typeface="Times New Roman" panose="02020603050405020304" pitchFamily="18" charset="0"/>
              </a:rPr>
              <a:t>предприятия</a:t>
            </a:r>
            <a:endParaRPr lang="ru-RU" sz="1050" dirty="0">
              <a:latin typeface="Times New Roman" panose="02020603050405020304" pitchFamily="18" charset="0"/>
            </a:endParaRPr>
          </a:p>
          <a:p>
            <a:pPr algn="ctr"/>
            <a:endParaRPr lang="ru-RU" sz="1000" dirty="0">
              <a:latin typeface="Times New Roman" panose="02020603050405020304" pitchFamily="18" charset="0"/>
            </a:endParaRPr>
          </a:p>
        </p:txBody>
      </p:sp>
      <p:sp>
        <p:nvSpPr>
          <p:cNvPr id="229" name="Прямоугольник 228"/>
          <p:cNvSpPr/>
          <p:nvPr/>
        </p:nvSpPr>
        <p:spPr>
          <a:xfrm>
            <a:off x="7329264" y="1628800"/>
            <a:ext cx="1419935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6,6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%</a:t>
            </a:r>
          </a:p>
          <a:p>
            <a:pPr algn="ctr">
              <a:lnSpc>
                <a:spcPts val="1000"/>
              </a:lnSpc>
            </a:pPr>
            <a:r>
              <a:rPr lang="ru-RU" sz="1000" dirty="0" smtClean="0">
                <a:latin typeface="Times New Roman" panose="02020603050405020304" pitchFamily="18" charset="0"/>
              </a:rPr>
              <a:t> </a:t>
            </a:r>
            <a:r>
              <a:rPr lang="ru-RU" sz="1050" dirty="0" smtClean="0">
                <a:latin typeface="Times New Roman" panose="02020603050405020304" pitchFamily="18" charset="0"/>
              </a:rPr>
              <a:t>предприятия</a:t>
            </a:r>
          </a:p>
          <a:p>
            <a:pPr algn="ctr">
              <a:lnSpc>
                <a:spcPts val="1000"/>
              </a:lnSpc>
            </a:pPr>
            <a:r>
              <a:rPr lang="ru-RU" sz="1050" dirty="0">
                <a:latin typeface="Times New Roman" panose="02020603050405020304" pitchFamily="18" charset="0"/>
              </a:rPr>
              <a:t>с</a:t>
            </a:r>
            <a:r>
              <a:rPr lang="ru-RU" sz="1050" dirty="0" smtClean="0">
                <a:latin typeface="Times New Roman" panose="02020603050405020304" pitchFamily="18" charset="0"/>
              </a:rPr>
              <a:t>мешанной формы собственности</a:t>
            </a:r>
            <a:endParaRPr lang="ru-RU" sz="1050" dirty="0">
              <a:latin typeface="Times New Roman" panose="02020603050405020304" pitchFamily="18" charset="0"/>
            </a:endParaRPr>
          </a:p>
          <a:p>
            <a:pPr algn="ctr">
              <a:lnSpc>
                <a:spcPts val="1000"/>
              </a:lnSpc>
            </a:pPr>
            <a:endParaRPr lang="ru-RU" sz="1000" dirty="0">
              <a:latin typeface="Times New Roman" panose="02020603050405020304" pitchFamily="18" charset="0"/>
            </a:endParaRPr>
          </a:p>
        </p:txBody>
      </p:sp>
      <p:pic>
        <p:nvPicPr>
          <p:cNvPr id="13" name="Picture 2" descr="C:\Users\admin\Desktop\Работа\Брендбук\Брендбук\Иконки\PNG\PNG_icons_basic\icon_basic (16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078" y="1532229"/>
            <a:ext cx="600627" cy="60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8692493" y="841721"/>
            <a:ext cx="1152000" cy="140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717641" y="955132"/>
            <a:ext cx="1131903" cy="11777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000"/>
              </a:lnSpc>
            </a:pPr>
            <a:r>
              <a:rPr lang="ru-RU" sz="135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субъектов МСП </a:t>
            </a:r>
          </a:p>
          <a:p>
            <a:pPr>
              <a:lnSpc>
                <a:spcPts val="2500"/>
              </a:lnSpc>
            </a:pPr>
            <a:r>
              <a:rPr lang="ru-RU" sz="2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16931 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1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Скругленный прямоугольник 45"/>
          <p:cNvSpPr/>
          <p:nvPr/>
        </p:nvSpPr>
        <p:spPr>
          <a:xfrm>
            <a:off x="2720880" y="4617224"/>
            <a:ext cx="1152000" cy="82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0512" y="116632"/>
            <a:ext cx="3139067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Работа с гражданами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7204" y="4077072"/>
            <a:ext cx="3787684" cy="51856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территории МО «Город Архангельск» действуют: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18088" y="4653136"/>
            <a:ext cx="3154864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Общественный совет 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при Главе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образования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Город Архангельск»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36576" y="5589240"/>
            <a:ext cx="3024336" cy="116490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8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общественных советов </a:t>
            </a:r>
            <a:r>
              <a:rPr lang="ru-RU" sz="1400" b="0" dirty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ru-RU" sz="1400" b="0" dirty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Администрациях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т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ерриториальных округов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образования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«Город Архангельск»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4160912" y="1130551"/>
            <a:ext cx="0" cy="550550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57204" y="3312282"/>
            <a:ext cx="4190236" cy="76479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2019 году: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личных приемах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принято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573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гражданина </a:t>
            </a:r>
          </a:p>
          <a:p>
            <a:pPr algn="l"/>
            <a:endParaRPr lang="ru-RU" sz="1400" dirty="0">
              <a:solidFill>
                <a:srgbClr val="09AD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8" name="Рисунок 4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2648744" y="4634196"/>
            <a:ext cx="1296144" cy="76479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проведено 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 заседания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050046" y="835995"/>
            <a:ext cx="2991186" cy="82634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предоставлялись: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49 муниципальных услуг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23 государственные услуги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169024" y="4149080"/>
            <a:ext cx="376850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2019 году гражданами подано: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14546" y="4377947"/>
            <a:ext cx="832280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8441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заявление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49024" y="4495688"/>
            <a:ext cx="340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отдых детей в каникулярное время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304928" y="4828332"/>
            <a:ext cx="85151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3795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749024" y="4938694"/>
            <a:ext cx="340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зачисление детей в детские сады 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304928" y="5278717"/>
            <a:ext cx="85151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2143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заявлений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749024" y="5381700"/>
            <a:ext cx="340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ризнание граждан малоимущими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307332" y="5729102"/>
            <a:ext cx="8467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1084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заявления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749024" y="5824706"/>
            <a:ext cx="340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ерепланировка жилых помещений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307332" y="6179489"/>
            <a:ext cx="84670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1783</a:t>
            </a:r>
          </a:p>
          <a:p>
            <a:pPr algn="ctr"/>
            <a:r>
              <a:rPr 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заявления</a:t>
            </a: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749024" y="6267711"/>
            <a:ext cx="3408466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раво производства земляных работ</a:t>
            </a:r>
            <a:endParaRPr lang="ru-RU" sz="1400" dirty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4" name="Picture 2" descr="C:\Users\admin\Desktop\Работа\Брендбук\Брендбук\Иконки\PNG\PNG_icons_basic\icon_basic (17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5" y="5694553"/>
            <a:ext cx="991909" cy="90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637288" y="871267"/>
            <a:ext cx="2659528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обращений граждан, ед.</a:t>
            </a:r>
          </a:p>
        </p:txBody>
      </p:sp>
      <p:graphicFrame>
        <p:nvGraphicFramePr>
          <p:cNvPr id="5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4526009"/>
              </p:ext>
            </p:extLst>
          </p:nvPr>
        </p:nvGraphicFramePr>
        <p:xfrm>
          <a:off x="16332" y="1301257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5" name="Скругленный прямоугольник 54"/>
          <p:cNvSpPr/>
          <p:nvPr/>
        </p:nvSpPr>
        <p:spPr>
          <a:xfrm>
            <a:off x="2576736" y="1520920"/>
            <a:ext cx="1343065" cy="118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599059" y="1520768"/>
            <a:ext cx="1752791" cy="1164900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электронном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виде поступило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3302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обращения </a:t>
            </a:r>
          </a:p>
          <a:p>
            <a:pPr algn="l"/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г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раждан 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075" name="Picture 3" descr="C:\Users\admin\Desktop\Работа\Брендбук\Брендбук\Иконки\PNG\PNG_icons_basic\icon_basic (19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0" y="835995"/>
            <a:ext cx="808806" cy="79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2" name="Прямая соединительная линия 71"/>
          <p:cNvCxnSpPr/>
          <p:nvPr/>
        </p:nvCxnSpPr>
        <p:spPr>
          <a:xfrm>
            <a:off x="273520" y="3933056"/>
            <a:ext cx="3646281" cy="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121343" y="908720"/>
            <a:ext cx="2872217" cy="78017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 сравнению с 2016 годом: 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+ 9 муниципальных услуг</a:t>
            </a:r>
          </a:p>
          <a:p>
            <a:pPr>
              <a:lnSpc>
                <a:spcPts val="1800"/>
              </a:lnSpc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- 1 государственная услуга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453712" y="1772816"/>
            <a:ext cx="2659528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предоставленных муниципальных услуг, ед.</a:t>
            </a:r>
          </a:p>
        </p:txBody>
      </p:sp>
      <p:graphicFrame>
        <p:nvGraphicFramePr>
          <p:cNvPr id="76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69596"/>
              </p:ext>
            </p:extLst>
          </p:nvPr>
        </p:nvGraphicFramePr>
        <p:xfrm>
          <a:off x="4376936" y="2127654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7190016" y="1810801"/>
            <a:ext cx="2659528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предоставленных государственных услуг, ед.</a:t>
            </a:r>
          </a:p>
        </p:txBody>
      </p:sp>
      <p:graphicFrame>
        <p:nvGraphicFramePr>
          <p:cNvPr id="78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8110517"/>
              </p:ext>
            </p:extLst>
          </p:nvPr>
        </p:nvGraphicFramePr>
        <p:xfrm>
          <a:off x="7149876" y="2103797"/>
          <a:ext cx="2664296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79" name="Стрелка вправо 78"/>
          <p:cNvSpPr/>
          <p:nvPr/>
        </p:nvSpPr>
        <p:spPr>
          <a:xfrm>
            <a:off x="6861248" y="1268760"/>
            <a:ext cx="324000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7941466" y="4595299"/>
            <a:ext cx="1836000" cy="1858037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7982321" y="4934778"/>
            <a:ext cx="22272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3612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заявлений</a:t>
            </a:r>
          </a:p>
          <a:p>
            <a:r>
              <a:rPr lang="ru-RU" sz="1400" dirty="0">
                <a:latin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</a:rPr>
              <a:t>одано на </a:t>
            </a:r>
          </a:p>
          <a:p>
            <a:r>
              <a:rPr lang="ru-RU" sz="1400" dirty="0" smtClean="0">
                <a:latin typeface="Times New Roman" panose="02020603050405020304" pitchFamily="18" charset="0"/>
              </a:rPr>
              <a:t>предоставление муниципальных услуг </a:t>
            </a:r>
            <a:br>
              <a:rPr lang="ru-RU" sz="1400" dirty="0" smtClean="0">
                <a:latin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</a:rPr>
              <a:t>в электронном виде</a:t>
            </a:r>
            <a:endParaRPr lang="ru-RU" sz="2400" dirty="0">
              <a:latin typeface="Times New Roman" panose="02020603050405020304" pitchFamily="18" charset="0"/>
            </a:endParaRPr>
          </a:p>
        </p:txBody>
      </p:sp>
      <p:pic>
        <p:nvPicPr>
          <p:cNvPr id="3076" name="Picture 4" descr="C:\Users\admin\Desktop\Работа\Брендбук\Брендбук\Иконки\PNG\PNG_icons_federal_projects\icon_p (5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466" y="4766326"/>
            <a:ext cx="774054" cy="77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180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Скругленный прямоугольник 129"/>
          <p:cNvSpPr/>
          <p:nvPr/>
        </p:nvSpPr>
        <p:spPr>
          <a:xfrm>
            <a:off x="5324243" y="3704674"/>
            <a:ext cx="1080000" cy="576064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1371613" y="3717032"/>
            <a:ext cx="1093237" cy="576064"/>
            <a:chOff x="1803661" y="3766377"/>
            <a:chExt cx="1093237" cy="576064"/>
          </a:xfrm>
        </p:grpSpPr>
        <p:sp>
          <p:nvSpPr>
            <p:cNvPr id="51" name="Прямоугольник с двумя скругленными соседними углами 50"/>
            <p:cNvSpPr/>
            <p:nvPr/>
          </p:nvSpPr>
          <p:spPr>
            <a:xfrm>
              <a:off x="1803661" y="3770404"/>
              <a:ext cx="1080000" cy="288000"/>
            </a:xfrm>
            <a:prstGeom prst="round2SameRect">
              <a:avLst/>
            </a:prstGeom>
            <a:solidFill>
              <a:srgbClr val="A7E8FF">
                <a:alpha val="27843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1816898" y="3766377"/>
              <a:ext cx="1080000" cy="576064"/>
            </a:xfrm>
            <a:prstGeom prst="roundRect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Прямоугольник с двумя скругленными соседними углами 51"/>
          <p:cNvSpPr/>
          <p:nvPr/>
        </p:nvSpPr>
        <p:spPr>
          <a:xfrm>
            <a:off x="5313040" y="3717342"/>
            <a:ext cx="1080000" cy="310364"/>
          </a:xfrm>
          <a:prstGeom prst="round2Same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56" name="Схема 155"/>
          <p:cNvGraphicFramePr/>
          <p:nvPr>
            <p:extLst>
              <p:ext uri="{D42A27DB-BD31-4B8C-83A1-F6EECF244321}">
                <p14:modId xmlns:p14="http://schemas.microsoft.com/office/powerpoint/2010/main" val="1223853041"/>
              </p:ext>
            </p:extLst>
          </p:nvPr>
        </p:nvGraphicFramePr>
        <p:xfrm>
          <a:off x="1208584" y="1916832"/>
          <a:ext cx="5287196" cy="3384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0" name="Скругленный прямоугольник 149"/>
          <p:cNvSpPr/>
          <p:nvPr/>
        </p:nvSpPr>
        <p:spPr>
          <a:xfrm>
            <a:off x="7185536" y="1160808"/>
            <a:ext cx="2628000" cy="54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>
            <a:endCxn id="85" idx="3"/>
          </p:cNvCxnSpPr>
          <p:nvPr/>
        </p:nvCxnSpPr>
        <p:spPr>
          <a:xfrm flipV="1">
            <a:off x="5432392" y="2902055"/>
            <a:ext cx="186281" cy="29094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Скругленный прямоугольник 165"/>
          <p:cNvSpPr/>
          <p:nvPr/>
        </p:nvSpPr>
        <p:spPr>
          <a:xfrm>
            <a:off x="150232" y="5484164"/>
            <a:ext cx="3434615" cy="1116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86097" y="76069"/>
            <a:ext cx="1944216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Бюджет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pic>
        <p:nvPicPr>
          <p:cNvPr id="31" name="Рисунок 3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Box 54"/>
          <p:cNvSpPr txBox="1"/>
          <p:nvPr/>
        </p:nvSpPr>
        <p:spPr>
          <a:xfrm>
            <a:off x="2432720" y="3193001"/>
            <a:ext cx="127034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537409" y="3471572"/>
            <a:ext cx="108234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10 501,7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629496" y="3801364"/>
            <a:ext cx="8018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flipV="1">
            <a:off x="4880992" y="1770817"/>
            <a:ext cx="868835" cy="987176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единительная линия 62"/>
          <p:cNvCxnSpPr>
            <a:endCxn id="75" idx="2"/>
          </p:cNvCxnSpPr>
          <p:nvPr/>
        </p:nvCxnSpPr>
        <p:spPr>
          <a:xfrm flipH="1" flipV="1">
            <a:off x="4165192" y="1655003"/>
            <a:ext cx="71209" cy="1139128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874161" y="692696"/>
            <a:ext cx="2078839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хозяйство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138532" y="692696"/>
            <a:ext cx="19027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культурная сфера 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5961112" y="2011160"/>
            <a:ext cx="945708" cy="4097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</a:p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9" name="Группа 68"/>
          <p:cNvGrpSpPr/>
          <p:nvPr/>
        </p:nvGrpSpPr>
        <p:grpSpPr>
          <a:xfrm>
            <a:off x="3226280" y="1038722"/>
            <a:ext cx="1494800" cy="648000"/>
            <a:chOff x="57793" y="3546145"/>
            <a:chExt cx="1494800" cy="648000"/>
          </a:xfrm>
        </p:grpSpPr>
        <p:grpSp>
          <p:nvGrpSpPr>
            <p:cNvPr id="70" name="Группа 69"/>
            <p:cNvGrpSpPr/>
            <p:nvPr/>
          </p:nvGrpSpPr>
          <p:grpSpPr>
            <a:xfrm>
              <a:off x="581635" y="3586362"/>
              <a:ext cx="825899" cy="576064"/>
              <a:chOff x="581635" y="3429000"/>
              <a:chExt cx="825899" cy="576064"/>
            </a:xfrm>
          </p:grpSpPr>
          <p:sp>
            <p:nvSpPr>
              <p:cNvPr id="74" name="Прямоугольник с двумя скругленными соседними углами 73"/>
              <p:cNvSpPr/>
              <p:nvPr/>
            </p:nvSpPr>
            <p:spPr>
              <a:xfrm>
                <a:off x="581635" y="3429000"/>
                <a:ext cx="825897" cy="310364"/>
              </a:xfrm>
              <a:prstGeom prst="round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Скругленный прямоугольник 74"/>
              <p:cNvSpPr/>
              <p:nvPr/>
            </p:nvSpPr>
            <p:spPr>
              <a:xfrm>
                <a:off x="585876" y="3429000"/>
                <a:ext cx="821658" cy="576064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715264" y="3625818"/>
              <a:ext cx="82404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2 236,7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Овал 71"/>
            <p:cNvSpPr/>
            <p:nvPr/>
          </p:nvSpPr>
          <p:spPr>
            <a:xfrm>
              <a:off x="57793" y="3546145"/>
              <a:ext cx="648000" cy="648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9708" y="3854649"/>
              <a:ext cx="92288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+ 10,9%</a:t>
              </a:r>
              <a:endPara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5163463" y="1124816"/>
            <a:ext cx="1481721" cy="648000"/>
            <a:chOff x="1863333" y="3572726"/>
            <a:chExt cx="1481721" cy="648000"/>
          </a:xfrm>
        </p:grpSpPr>
        <p:grpSp>
          <p:nvGrpSpPr>
            <p:cNvPr id="77" name="Группа 76"/>
            <p:cNvGrpSpPr/>
            <p:nvPr/>
          </p:nvGrpSpPr>
          <p:grpSpPr>
            <a:xfrm>
              <a:off x="2301354" y="3618081"/>
              <a:ext cx="871774" cy="576064"/>
              <a:chOff x="585876" y="3429000"/>
              <a:chExt cx="871774" cy="576064"/>
            </a:xfrm>
          </p:grpSpPr>
          <p:sp>
            <p:nvSpPr>
              <p:cNvPr id="81" name="Прямоугольник с двумя скругленными соседними углами 80"/>
              <p:cNvSpPr/>
              <p:nvPr/>
            </p:nvSpPr>
            <p:spPr>
              <a:xfrm>
                <a:off x="631753" y="3432168"/>
                <a:ext cx="825897" cy="310364"/>
              </a:xfrm>
              <a:prstGeom prst="round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585876" y="3429000"/>
                <a:ext cx="864000" cy="576064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8" name="Овал 77"/>
            <p:cNvSpPr/>
            <p:nvPr/>
          </p:nvSpPr>
          <p:spPr>
            <a:xfrm>
              <a:off x="1863333" y="3572726"/>
              <a:ext cx="648000" cy="648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2449697" y="3626470"/>
              <a:ext cx="8299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6 920,0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2415581" y="3910950"/>
              <a:ext cx="9294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+ 13,6%</a:t>
              </a:r>
              <a:endPara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3" name="Группа 82"/>
          <p:cNvGrpSpPr/>
          <p:nvPr/>
        </p:nvGrpSpPr>
        <p:grpSpPr>
          <a:xfrm>
            <a:off x="5523776" y="2348952"/>
            <a:ext cx="1551638" cy="648000"/>
            <a:chOff x="1635433" y="5917044"/>
            <a:chExt cx="1551638" cy="648000"/>
          </a:xfrm>
        </p:grpSpPr>
        <p:grpSp>
          <p:nvGrpSpPr>
            <p:cNvPr id="84" name="Группа 83"/>
            <p:cNvGrpSpPr/>
            <p:nvPr/>
          </p:nvGrpSpPr>
          <p:grpSpPr>
            <a:xfrm>
              <a:off x="2102624" y="5953012"/>
              <a:ext cx="864000" cy="576064"/>
              <a:chOff x="585876" y="3429000"/>
              <a:chExt cx="864000" cy="576064"/>
            </a:xfrm>
          </p:grpSpPr>
          <p:sp>
            <p:nvSpPr>
              <p:cNvPr id="88" name="Прямоугольник с двумя скругленными соседними углами 87"/>
              <p:cNvSpPr/>
              <p:nvPr/>
            </p:nvSpPr>
            <p:spPr>
              <a:xfrm>
                <a:off x="623979" y="3432775"/>
                <a:ext cx="825897" cy="310364"/>
              </a:xfrm>
              <a:prstGeom prst="round2Same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Скругленный прямоугольник 88"/>
              <p:cNvSpPr/>
              <p:nvPr/>
            </p:nvSpPr>
            <p:spPr>
              <a:xfrm>
                <a:off x="585876" y="3429000"/>
                <a:ext cx="864000" cy="576064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5" name="Овал 84"/>
            <p:cNvSpPr/>
            <p:nvPr/>
          </p:nvSpPr>
          <p:spPr>
            <a:xfrm>
              <a:off x="1635433" y="5917044"/>
              <a:ext cx="648000" cy="648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245680" y="5988144"/>
              <a:ext cx="8488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1 006,5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236420" y="6237110"/>
              <a:ext cx="950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- 6,4%</a:t>
              </a:r>
              <a:endPara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0" name="TextBox 89"/>
          <p:cNvSpPr txBox="1"/>
          <p:nvPr/>
        </p:nvSpPr>
        <p:spPr>
          <a:xfrm>
            <a:off x="1310296" y="692696"/>
            <a:ext cx="1214948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44499" y="1573197"/>
            <a:ext cx="1424942" cy="2558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00472" y="2532047"/>
            <a:ext cx="16193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</a:t>
            </a:r>
          </a:p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3" name="Прямая соединительная линия 92"/>
          <p:cNvCxnSpPr/>
          <p:nvPr/>
        </p:nvCxnSpPr>
        <p:spPr>
          <a:xfrm>
            <a:off x="1619500" y="2348952"/>
            <a:ext cx="680744" cy="72337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Группа 93"/>
          <p:cNvGrpSpPr/>
          <p:nvPr/>
        </p:nvGrpSpPr>
        <p:grpSpPr>
          <a:xfrm>
            <a:off x="1208584" y="941913"/>
            <a:ext cx="1383760" cy="648000"/>
            <a:chOff x="2418817" y="754510"/>
            <a:chExt cx="1383760" cy="648000"/>
          </a:xfrm>
        </p:grpSpPr>
        <p:grpSp>
          <p:nvGrpSpPr>
            <p:cNvPr id="95" name="Группа 94"/>
            <p:cNvGrpSpPr/>
            <p:nvPr/>
          </p:nvGrpSpPr>
          <p:grpSpPr>
            <a:xfrm>
              <a:off x="2901837" y="779873"/>
              <a:ext cx="864000" cy="576000"/>
              <a:chOff x="585875" y="3343598"/>
              <a:chExt cx="993889" cy="788373"/>
            </a:xfrm>
          </p:grpSpPr>
          <p:sp>
            <p:nvSpPr>
              <p:cNvPr id="99" name="Прямоугольник с двумя скругленными соседними углами 98"/>
              <p:cNvSpPr/>
              <p:nvPr/>
            </p:nvSpPr>
            <p:spPr>
              <a:xfrm>
                <a:off x="624570" y="3358157"/>
                <a:ext cx="952477" cy="394187"/>
              </a:xfrm>
              <a:prstGeom prst="round2SameRect">
                <a:avLst/>
              </a:prstGeom>
              <a:solidFill>
                <a:srgbClr val="A7E8FF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0" name="Скругленный прямоугольник 99"/>
              <p:cNvSpPr/>
              <p:nvPr/>
            </p:nvSpPr>
            <p:spPr>
              <a:xfrm>
                <a:off x="585875" y="3343598"/>
                <a:ext cx="993889" cy="788373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6" name="TextBox 95"/>
            <p:cNvSpPr txBox="1"/>
            <p:nvPr/>
          </p:nvSpPr>
          <p:spPr>
            <a:xfrm>
              <a:off x="3079302" y="758845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4 172,6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010489" y="1036616"/>
              <a:ext cx="7601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9A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+ 7,0%</a:t>
              </a:r>
              <a:endParaRPr lang="ru-RU" sz="1400" b="1" dirty="0">
                <a:solidFill>
                  <a:srgbClr val="09AD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8" name="Овал 97"/>
            <p:cNvSpPr/>
            <p:nvPr/>
          </p:nvSpPr>
          <p:spPr>
            <a:xfrm>
              <a:off x="2418817" y="754510"/>
              <a:ext cx="648000" cy="648000"/>
            </a:xfrm>
            <a:prstGeom prst="ellipse">
              <a:avLst/>
            </a:prstGeom>
            <a:solidFill>
              <a:srgbClr val="A7E8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1" name="Группа 100"/>
          <p:cNvGrpSpPr/>
          <p:nvPr/>
        </p:nvGrpSpPr>
        <p:grpSpPr>
          <a:xfrm>
            <a:off x="272480" y="1772888"/>
            <a:ext cx="1405901" cy="648000"/>
            <a:chOff x="2418817" y="754510"/>
            <a:chExt cx="1405901" cy="648000"/>
          </a:xfrm>
        </p:grpSpPr>
        <p:grpSp>
          <p:nvGrpSpPr>
            <p:cNvPr id="102" name="Группа 101"/>
            <p:cNvGrpSpPr/>
            <p:nvPr/>
          </p:nvGrpSpPr>
          <p:grpSpPr>
            <a:xfrm>
              <a:off x="2901837" y="779873"/>
              <a:ext cx="864000" cy="576000"/>
              <a:chOff x="585875" y="3343598"/>
              <a:chExt cx="993889" cy="788373"/>
            </a:xfrm>
          </p:grpSpPr>
          <p:sp>
            <p:nvSpPr>
              <p:cNvPr id="106" name="Прямоугольник с двумя скругленными соседними углами 105"/>
              <p:cNvSpPr/>
              <p:nvPr/>
            </p:nvSpPr>
            <p:spPr>
              <a:xfrm>
                <a:off x="624570" y="3358157"/>
                <a:ext cx="952477" cy="394187"/>
              </a:xfrm>
              <a:prstGeom prst="round2SameRect">
                <a:avLst/>
              </a:prstGeom>
              <a:solidFill>
                <a:srgbClr val="A7E8FF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7" name="Скругленный прямоугольник 106"/>
              <p:cNvSpPr/>
              <p:nvPr/>
            </p:nvSpPr>
            <p:spPr>
              <a:xfrm>
                <a:off x="585875" y="3343598"/>
                <a:ext cx="993889" cy="788373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3" name="TextBox 102"/>
            <p:cNvSpPr txBox="1"/>
            <p:nvPr/>
          </p:nvSpPr>
          <p:spPr>
            <a:xfrm>
              <a:off x="3002406" y="78878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1 065,7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4" name="TextBox 103"/>
            <p:cNvSpPr txBox="1"/>
            <p:nvPr/>
          </p:nvSpPr>
          <p:spPr>
            <a:xfrm>
              <a:off x="2985866" y="1053738"/>
              <a:ext cx="83885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9AD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+ 28,0%</a:t>
              </a:r>
              <a:endParaRPr lang="ru-RU" sz="1400" b="1" dirty="0">
                <a:solidFill>
                  <a:srgbClr val="09AD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2418817" y="754510"/>
              <a:ext cx="648000" cy="648000"/>
            </a:xfrm>
            <a:prstGeom prst="ellipse">
              <a:avLst/>
            </a:prstGeom>
            <a:solidFill>
              <a:srgbClr val="A7E8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8" name="Группа 107"/>
          <p:cNvGrpSpPr/>
          <p:nvPr/>
        </p:nvGrpSpPr>
        <p:grpSpPr>
          <a:xfrm>
            <a:off x="285155" y="2896550"/>
            <a:ext cx="1515348" cy="648000"/>
            <a:chOff x="2418817" y="754510"/>
            <a:chExt cx="1515348" cy="648000"/>
          </a:xfrm>
        </p:grpSpPr>
        <p:grpSp>
          <p:nvGrpSpPr>
            <p:cNvPr id="109" name="Группа 108"/>
            <p:cNvGrpSpPr/>
            <p:nvPr/>
          </p:nvGrpSpPr>
          <p:grpSpPr>
            <a:xfrm>
              <a:off x="2901837" y="779873"/>
              <a:ext cx="864000" cy="576000"/>
              <a:chOff x="585875" y="3343598"/>
              <a:chExt cx="993889" cy="788373"/>
            </a:xfrm>
          </p:grpSpPr>
          <p:sp>
            <p:nvSpPr>
              <p:cNvPr id="113" name="Прямоугольник с двумя скругленными соседними углами 112"/>
              <p:cNvSpPr/>
              <p:nvPr/>
            </p:nvSpPr>
            <p:spPr>
              <a:xfrm>
                <a:off x="624570" y="3358157"/>
                <a:ext cx="952477" cy="394187"/>
              </a:xfrm>
              <a:prstGeom prst="round2SameRect">
                <a:avLst/>
              </a:prstGeom>
              <a:solidFill>
                <a:srgbClr val="A7E8FF">
                  <a:alpha val="27843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Скругленный прямоугольник 113"/>
              <p:cNvSpPr/>
              <p:nvPr/>
            </p:nvSpPr>
            <p:spPr>
              <a:xfrm>
                <a:off x="585875" y="3343598"/>
                <a:ext cx="993889" cy="788373"/>
              </a:xfrm>
              <a:prstGeom prst="round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0" name="TextBox 109"/>
            <p:cNvSpPr txBox="1"/>
            <p:nvPr/>
          </p:nvSpPr>
          <p:spPr>
            <a:xfrm>
              <a:off x="3026022" y="77368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5 263,3</a:t>
              </a:r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2995809" y="1061713"/>
              <a:ext cx="9383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4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+ 18,7%</a:t>
              </a:r>
              <a:endPara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2418817" y="754510"/>
              <a:ext cx="648000" cy="648000"/>
            </a:xfrm>
            <a:prstGeom prst="ellipse">
              <a:avLst/>
            </a:prstGeom>
            <a:solidFill>
              <a:srgbClr val="A7E8FF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15" name="Прямая соединительная линия 114"/>
          <p:cNvCxnSpPr>
            <a:stCxn id="100" idx="2"/>
          </p:cNvCxnSpPr>
          <p:nvPr/>
        </p:nvCxnSpPr>
        <p:spPr>
          <a:xfrm>
            <a:off x="2123604" y="1543276"/>
            <a:ext cx="505892" cy="1250855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1632175" y="3253865"/>
            <a:ext cx="548174" cy="104534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080792" y="4499828"/>
            <a:ext cx="163525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 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3453995" y="4781827"/>
            <a:ext cx="761747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338,5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434578" y="5039598"/>
            <a:ext cx="8018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3" name="Picture 4" descr="C:\Users\PlugaruKV\Desktop\images.png"/>
          <p:cNvPicPr>
            <a:picLocks noChangeAspect="1" noChangeArrowheads="1"/>
          </p:cNvPicPr>
          <p:nvPr/>
        </p:nvPicPr>
        <p:blipFill rotWithShape="1"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4255" b="77447" l="20000" r="86977">
                        <a14:foregroundMark x1="68837" y1="47234" x2="68837" y2="47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884" t="22434" r="12287" b="21265"/>
          <a:stretch/>
        </p:blipFill>
        <p:spPr bwMode="auto">
          <a:xfrm>
            <a:off x="1301383" y="1082969"/>
            <a:ext cx="471718" cy="41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4" name="Picture 5" descr="C:\Users\PlugaruKV\Desktop\images (1).png"/>
          <p:cNvPicPr>
            <a:picLocks noChangeAspect="1" noChangeArrowheads="1"/>
          </p:cNvPicPr>
          <p:nvPr/>
        </p:nvPicPr>
        <p:blipFill rotWithShape="1"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149" b="82979" l="22791" r="772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16652" r="22164" b="17567"/>
          <a:stretch/>
        </p:blipFill>
        <p:spPr bwMode="auto">
          <a:xfrm>
            <a:off x="393849" y="1856734"/>
            <a:ext cx="362966" cy="46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Picture 9" descr="C:\Users\PlugaruKV\Desktop\Без названия.png"/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44" b="100000" l="0" r="100000">
                        <a14:foregroundMark x1="51111" y1="26667" x2="51111" y2="26667"/>
                        <a14:foregroundMark x1="76889" y1="34667" x2="76889" y2="34667"/>
                        <a14:foregroundMark x1="80000" y1="56889" x2="80000" y2="56889"/>
                        <a14:foregroundMark x1="89778" y1="43111" x2="89778" y2="43111"/>
                        <a14:foregroundMark x1="94222" y1="61333" x2="94222" y2="61333"/>
                        <a14:foregroundMark x1="28000" y1="36444" x2="28000" y2="36444"/>
                        <a14:foregroundMark x1="26667" y1="61778" x2="26667" y2="61778"/>
                        <a14:foregroundMark x1="4000" y1="56889" x2="4000" y2="56889"/>
                        <a14:foregroundMark x1="8444" y1="41333" x2="8444" y2="41333"/>
                      </a14:backgroundRemoval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140" y="1229798"/>
            <a:ext cx="412645" cy="41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" descr="C:\Users\PlugaruKV\Desktop\kisspng-home-computer-icons-house-insurance-5ad72f4f81d729.2311308715240517915318.jp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9808" l="10000" r="90000">
                        <a14:foregroundMark x1="49000" y1="33654" x2="49000" y2="33654"/>
                        <a14:foregroundMark x1="55889" y1="14615" x2="55889" y2="1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92" y="2429435"/>
            <a:ext cx="797815" cy="46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2" descr="C:\Users\PlugaruKV\Desktop\429-4292755_urban-integration-transit-oriented-development-icon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7000" b="94667" l="10000" r="90000">
                        <a14:foregroundMark x1="28667" y1="29333" x2="28667" y2="29333"/>
                        <a14:foregroundMark x1="47000" y1="19333" x2="47000" y2="19333"/>
                        <a14:foregroundMark x1="63333" y1="42333" x2="63333" y2="42333"/>
                        <a14:foregroundMark x1="68333" y1="38000" x2="68333" y2="38000"/>
                        <a14:foregroundMark x1="78333" y1="61000" x2="78333" y2="61000"/>
                        <a14:foregroundMark x1="29667" y1="72000" x2="29667" y2="72000"/>
                        <a14:foregroundMark x1="50000" y1="77333" x2="50000" y2="77333"/>
                        <a14:foregroundMark x1="48333" y1="87000" x2="51667" y2="87000"/>
                        <a14:foregroundMark x1="50333" y1="81000" x2="50333" y2="81000"/>
                        <a14:foregroundMark x1="52333" y1="78333" x2="52333" y2="78333"/>
                        <a14:foregroundMark x1="49667" y1="73000" x2="49667" y2="73000"/>
                        <a14:foregroundMark x1="67000" y1="26333" x2="67000" y2="26333"/>
                        <a14:foregroundMark x1="66667" y1="33333" x2="66667" y2="33333"/>
                        <a14:foregroundMark x1="74667" y1="26667" x2="74667" y2="26667"/>
                        <a14:foregroundMark x1="75667" y1="41333" x2="75667" y2="41333"/>
                        <a14:foregroundMark x1="75667" y1="48667" x2="75667" y2="48667"/>
                        <a14:foregroundMark x1="30667" y1="27333" x2="30667" y2="27333"/>
                        <a14:foregroundMark x1="33667" y1="28667" x2="33667" y2="28667"/>
                        <a14:foregroundMark x1="35000" y1="37333" x2="35000" y2="37333"/>
                        <a14:foregroundMark x1="23667" y1="37667" x2="23667" y2="37667"/>
                        <a14:foregroundMark x1="24000" y1="28000" x2="24000" y2="28000"/>
                        <a14:foregroundMark x1="20000" y1="35000" x2="26000" y2="38000"/>
                        <a14:foregroundMark x1="29667" y1="34000" x2="37000" y2="3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263" y="1052156"/>
            <a:ext cx="612033" cy="61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6" descr="C:\Users\PlugaruKV\Desktop\значок-перезарядки-направления-стрелок-вектора-131550887.jpg"/>
          <p:cNvPicPr>
            <a:picLocks noChangeAspect="1" noChangeArrowheads="1"/>
          </p:cNvPicPr>
          <p:nvPr/>
        </p:nvPicPr>
        <p:blipFill>
          <a:blip r:embed="rId1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90000" l="10000" r="90000">
                        <a14:foregroundMark x1="31169" y1="38312" x2="31169" y2="38312"/>
                        <a14:foregroundMark x1="37013" y1="42208" x2="56494" y2="44156"/>
                        <a14:foregroundMark x1="31818" y1="28571" x2="31818" y2="285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25" y="2931386"/>
            <a:ext cx="641630" cy="64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" name="TextBox 130"/>
          <p:cNvSpPr txBox="1"/>
          <p:nvPr/>
        </p:nvSpPr>
        <p:spPr>
          <a:xfrm>
            <a:off x="5513922" y="3723172"/>
            <a:ext cx="9204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+ 981,8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529783" y="3985319"/>
            <a:ext cx="935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+ 10,7%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352600" y="3719950"/>
            <a:ext cx="97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+ 1 335,7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1352600" y="3955719"/>
            <a:ext cx="947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+ 14,6 %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2520" y="5445224"/>
            <a:ext cx="2607403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86830" y="5658430"/>
            <a:ext cx="2817620" cy="57888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- 21,0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2018 году</a:t>
            </a:r>
            <a:endParaRPr lang="ru-RU" sz="3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128464" y="6018470"/>
            <a:ext cx="3482377" cy="578882"/>
          </a:xfrm>
          <a:prstGeom prst="round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- 158,7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r>
              <a:rPr lang="ru-RU" sz="155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плану 2019 года</a:t>
            </a:r>
            <a:endParaRPr lang="ru-RU" sz="155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1" name="Прямая соединительная линия 140"/>
          <p:cNvCxnSpPr/>
          <p:nvPr/>
        </p:nvCxnSpPr>
        <p:spPr>
          <a:xfrm>
            <a:off x="7041232" y="422464"/>
            <a:ext cx="10919" cy="6311258"/>
          </a:xfrm>
          <a:prstGeom prst="line">
            <a:avLst/>
          </a:prstGeom>
          <a:ln w="19050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TextBox 163"/>
          <p:cNvSpPr txBox="1"/>
          <p:nvPr/>
        </p:nvSpPr>
        <p:spPr>
          <a:xfrm>
            <a:off x="-87560" y="4711211"/>
            <a:ext cx="3119742" cy="734013"/>
          </a:xfrm>
          <a:prstGeom prst="rect">
            <a:avLst/>
          </a:prstGeom>
          <a:ln>
            <a:noFill/>
          </a:ln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Впервые бюджет города</a:t>
            </a:r>
          </a:p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&gt;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10 млрд. руб.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3512840" y="5667343"/>
            <a:ext cx="3600993" cy="100201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8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Реализуется программа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устойчивости городского бюджета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–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годы </a:t>
            </a: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7041232" y="574633"/>
            <a:ext cx="2853849" cy="43776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бюджета </a:t>
            </a:r>
          </a:p>
          <a:p>
            <a:pPr lvl="0" algn="ctr"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сравнении с 2016 годом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7110799" y="1323348"/>
            <a:ext cx="1082561" cy="26745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6897216" y="1874633"/>
            <a:ext cx="1501669" cy="25822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8468156" y="2535908"/>
            <a:ext cx="1538655" cy="25822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7041232" y="3207264"/>
            <a:ext cx="1944216" cy="437760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 поступления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7058359" y="4588117"/>
            <a:ext cx="1814411" cy="45295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Городское хозяйство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8625408" y="5420831"/>
            <a:ext cx="1814411" cy="45295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сфера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7186596" y="6130225"/>
            <a:ext cx="1814411" cy="446993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</a:p>
          <a:p>
            <a:pPr lvl="0">
              <a:lnSpc>
                <a:spcPts val="14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8" name="Прямая со стрелкой 147"/>
          <p:cNvCxnSpPr/>
          <p:nvPr/>
        </p:nvCxnSpPr>
        <p:spPr>
          <a:xfrm flipV="1">
            <a:off x="8107241" y="1258499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Box 148"/>
          <p:cNvSpPr txBox="1"/>
          <p:nvPr/>
        </p:nvSpPr>
        <p:spPr>
          <a:xfrm>
            <a:off x="8193360" y="1124744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2562,7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387220" y="1354322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+ 32,3 %</a:t>
            </a: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2" name="Скругленный прямоугольник 151"/>
          <p:cNvSpPr/>
          <p:nvPr/>
        </p:nvSpPr>
        <p:spPr>
          <a:xfrm>
            <a:off x="7185536" y="3825104"/>
            <a:ext cx="2628000" cy="54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7041232" y="3989695"/>
            <a:ext cx="1186523" cy="267457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4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3" name="Прямая со стрелкой 152"/>
          <p:cNvCxnSpPr/>
          <p:nvPr/>
        </p:nvCxnSpPr>
        <p:spPr>
          <a:xfrm flipV="1">
            <a:off x="8061567" y="3934189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/>
          <p:cNvSpPr txBox="1"/>
          <p:nvPr/>
        </p:nvSpPr>
        <p:spPr>
          <a:xfrm>
            <a:off x="8168091" y="3748455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0070C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1926,7</a:t>
            </a:r>
            <a:r>
              <a:rPr lang="ru-RU" sz="12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8387220" y="4008319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+ 23,4 %</a:t>
            </a: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0" name="Прямая со стрелкой 159"/>
          <p:cNvCxnSpPr/>
          <p:nvPr/>
        </p:nvCxnSpPr>
        <p:spPr>
          <a:xfrm flipV="1">
            <a:off x="8290637" y="1855101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8322497" y="1682228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682,3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599447" y="1942969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+ 19,5 %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3" name="Прямая со стрелкой 162"/>
          <p:cNvCxnSpPr/>
          <p:nvPr/>
        </p:nvCxnSpPr>
        <p:spPr>
          <a:xfrm flipV="1">
            <a:off x="7041232" y="2420888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TextBox 166"/>
          <p:cNvSpPr txBox="1"/>
          <p:nvPr/>
        </p:nvSpPr>
        <p:spPr>
          <a:xfrm>
            <a:off x="7041232" y="2292881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279,9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7350042" y="2591041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+ 19,5 %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69" name="Прямая со стрелкой 168"/>
          <p:cNvCxnSpPr/>
          <p:nvPr/>
        </p:nvCxnSpPr>
        <p:spPr>
          <a:xfrm flipV="1">
            <a:off x="8697416" y="3072330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8468156" y="3068960"/>
            <a:ext cx="1728192" cy="36981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100"/>
              </a:lnSpc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1600,4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ts val="1100"/>
              </a:lnSpc>
            </a:pP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625408" y="3356992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+ 43,7 %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2" name="Прямая со стрелкой 171"/>
          <p:cNvCxnSpPr/>
          <p:nvPr/>
        </p:nvCxnSpPr>
        <p:spPr>
          <a:xfrm flipV="1">
            <a:off x="8178487" y="4663413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TextBox 172"/>
          <p:cNvSpPr txBox="1"/>
          <p:nvPr/>
        </p:nvSpPr>
        <p:spPr>
          <a:xfrm>
            <a:off x="8210347" y="4490540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643,5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487297" y="4751281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+ 40,4 %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5" name="Прямая со стрелкой 174"/>
          <p:cNvCxnSpPr/>
          <p:nvPr/>
        </p:nvCxnSpPr>
        <p:spPr>
          <a:xfrm flipV="1">
            <a:off x="7068843" y="5405664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TextBox 175"/>
          <p:cNvSpPr txBox="1"/>
          <p:nvPr/>
        </p:nvSpPr>
        <p:spPr>
          <a:xfrm>
            <a:off x="7080834" y="5310161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1066,4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7368719" y="5543369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+ 18,2 %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8" name="Прямая со стрелкой 177"/>
          <p:cNvCxnSpPr/>
          <p:nvPr/>
        </p:nvCxnSpPr>
        <p:spPr>
          <a:xfrm flipV="1">
            <a:off x="8231906" y="6116791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9" name="TextBox 178"/>
          <p:cNvSpPr txBox="1"/>
          <p:nvPr/>
        </p:nvSpPr>
        <p:spPr>
          <a:xfrm>
            <a:off x="8193360" y="6093296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216,8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рублей. </a:t>
            </a:r>
            <a:endParaRPr lang="ru-RU" sz="1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0" name="TextBox 179"/>
          <p:cNvSpPr txBox="1"/>
          <p:nvPr/>
        </p:nvSpPr>
        <p:spPr>
          <a:xfrm>
            <a:off x="8481245" y="6326504"/>
            <a:ext cx="117429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+ 27,5 %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ru-RU" sz="3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4016896" y="3193001"/>
            <a:ext cx="137762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TextBox 157"/>
          <p:cNvSpPr txBox="1"/>
          <p:nvPr/>
        </p:nvSpPr>
        <p:spPr>
          <a:xfrm>
            <a:off x="4255046" y="3768172"/>
            <a:ext cx="801823" cy="2616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1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</a:t>
            </a:r>
            <a:endParaRPr lang="ru-RU" sz="11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TextBox 158"/>
          <p:cNvSpPr txBox="1"/>
          <p:nvPr/>
        </p:nvSpPr>
        <p:spPr>
          <a:xfrm>
            <a:off x="4108802" y="3457798"/>
            <a:ext cx="1082348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10 163,2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90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7850890" y="5625702"/>
            <a:ext cx="1980000" cy="115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Скругленный прямоугольник 107"/>
          <p:cNvSpPr/>
          <p:nvPr/>
        </p:nvSpPr>
        <p:spPr>
          <a:xfrm>
            <a:off x="2288704" y="1484784"/>
            <a:ext cx="1764000" cy="61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32520" y="138014"/>
            <a:ext cx="3888432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Развитие города Архангельска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160912" y="798524"/>
            <a:ext cx="18655" cy="597600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76779" y="3646765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98185" y="3947186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250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12"/>
          <p:cNvSpPr txBox="1"/>
          <p:nvPr/>
        </p:nvSpPr>
        <p:spPr>
          <a:xfrm>
            <a:off x="848544" y="3725824"/>
            <a:ext cx="229329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аправлений реализации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1234947" y="3985319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8"/>
          <p:cNvSpPr txBox="1"/>
          <p:nvPr/>
        </p:nvSpPr>
        <p:spPr>
          <a:xfrm>
            <a:off x="692406" y="2893732"/>
            <a:ext cx="1982814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7506" y="2869971"/>
            <a:ext cx="1569894" cy="4097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</a:t>
            </a:r>
          </a:p>
          <a:p>
            <a:pPr lvl="0"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787322" y="4296385"/>
            <a:ext cx="25210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мероприятий: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25"/>
          <p:cNvSpPr txBox="1"/>
          <p:nvPr/>
        </p:nvSpPr>
        <p:spPr>
          <a:xfrm>
            <a:off x="23585" y="4604162"/>
            <a:ext cx="3838575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«Город Архангельск», исполнительные органы гос. власти Архангельской области, </a:t>
            </a:r>
          </a:p>
          <a:p>
            <a:pPr>
              <a:lnSpc>
                <a:spcPts val="16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города Архангельска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796" y="2447941"/>
            <a:ext cx="4066108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План мероприятий по реализации Стратегии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-165051" y="980728"/>
            <a:ext cx="4320480" cy="2704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8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Стратегия развития Архангельска </a:t>
            </a:r>
          </a:p>
        </p:txBody>
      </p:sp>
      <p:sp>
        <p:nvSpPr>
          <p:cNvPr id="55" name="TextBox 18"/>
          <p:cNvSpPr txBox="1"/>
          <p:nvPr/>
        </p:nvSpPr>
        <p:spPr>
          <a:xfrm>
            <a:off x="80819" y="1700808"/>
            <a:ext cx="19918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2017 году была </a:t>
            </a:r>
          </a:p>
          <a:p>
            <a:pPr>
              <a:lnSpc>
                <a:spcPts val="15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откорректирована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209169" y="2015811"/>
            <a:ext cx="1858776" cy="40507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220525" y="1541855"/>
            <a:ext cx="184742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плановый </a:t>
            </a:r>
          </a:p>
          <a:p>
            <a:pPr algn="ctr">
              <a:lnSpc>
                <a:spcPts val="16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 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2030 года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7" name="Рисунок 6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Прямоугольник 69"/>
          <p:cNvSpPr/>
          <p:nvPr/>
        </p:nvSpPr>
        <p:spPr>
          <a:xfrm>
            <a:off x="794024" y="5714672"/>
            <a:ext cx="2525229" cy="7386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 120 мероприятий</a:t>
            </a:r>
          </a:p>
          <a:p>
            <a:pPr lvl="0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9" name="Прямая соединительная линия 118"/>
          <p:cNvCxnSpPr/>
          <p:nvPr/>
        </p:nvCxnSpPr>
        <p:spPr>
          <a:xfrm flipH="1">
            <a:off x="131575" y="2348880"/>
            <a:ext cx="385200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18"/>
          <p:cNvSpPr txBox="1"/>
          <p:nvPr/>
        </p:nvSpPr>
        <p:spPr>
          <a:xfrm>
            <a:off x="-87560" y="1340768"/>
            <a:ext cx="2232248" cy="307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Утверждена в 2008 году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Стрелка вправо 108"/>
          <p:cNvSpPr/>
          <p:nvPr/>
        </p:nvSpPr>
        <p:spPr>
          <a:xfrm>
            <a:off x="1712640" y="1772816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2"/>
          <p:cNvSpPr txBox="1"/>
          <p:nvPr/>
        </p:nvSpPr>
        <p:spPr>
          <a:xfrm>
            <a:off x="554773" y="3384522"/>
            <a:ext cx="173393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 содержит: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Стрелка вправо 110"/>
          <p:cNvSpPr/>
          <p:nvPr/>
        </p:nvSpPr>
        <p:spPr>
          <a:xfrm>
            <a:off x="2321073" y="3002827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lugaruKV\Desktop\Муниципальный проект\Разработка МП\Оформление для МП\Итог 2 июля\Брендбук\Иконки\PNG\PNG_icons_basic\icon_basic (75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2884697"/>
            <a:ext cx="456908" cy="510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C:\Users\PlugaruKV\Desktop\Муниципальный проект\Разработка МП\Оформление для МП\Итог 2 июля\Брендбук\Иконки\PNG\PNG_icons_basic\icon_basic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47" y="3717550"/>
            <a:ext cx="442022" cy="477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lugaruKV\Desktop\Муниципальный проект\Разработка МП\Оформление для МП\Итог 2 июля\Брендбук\Иконки\PNG\PNG_icons_key_elements\icon_k (13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21" y="4785089"/>
            <a:ext cx="739524" cy="73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" name="Прямая соединительная линия 111"/>
          <p:cNvCxnSpPr/>
          <p:nvPr/>
        </p:nvCxnSpPr>
        <p:spPr>
          <a:xfrm flipH="1">
            <a:off x="164647" y="5589240"/>
            <a:ext cx="385200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7" descr="C:\Users\PlugaruKV\Desktop\Муниципальный проект\Разработка МП\Оформление для МП\Итог 2 июля\Брендбук\Иконки\PNG\PNG_icons_basic\icon_basic (35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220" y="6025992"/>
            <a:ext cx="794216" cy="67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Box 12"/>
          <p:cNvSpPr txBox="1"/>
          <p:nvPr/>
        </p:nvSpPr>
        <p:spPr>
          <a:xfrm>
            <a:off x="776535" y="6381328"/>
            <a:ext cx="3313157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плановые значения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TextBox 12"/>
          <p:cNvSpPr txBox="1"/>
          <p:nvPr/>
        </p:nvSpPr>
        <p:spPr>
          <a:xfrm>
            <a:off x="751463" y="6597352"/>
            <a:ext cx="3049409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138 целевых индикаторов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C:\Users\PlugaruKV\Desktop\Муниципальный проект\Разработка МП\Оформление для МП\Итог 2 июля\Брендбук\Иконки\PNG\PNG_icons_key_elements\icon_k (4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6320219"/>
            <a:ext cx="491934" cy="49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lugaruKV\Desktop\Муниципальный проект\Разработка МП\Оформление для МП\Итог 2 июля\Брендбук\Иконки\PNG\PNG_icons_key_elements\icon_k (9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37" y="5763394"/>
            <a:ext cx="565791" cy="48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TextBox 124"/>
          <p:cNvSpPr txBox="1"/>
          <p:nvPr/>
        </p:nvSpPr>
        <p:spPr>
          <a:xfrm>
            <a:off x="4304928" y="754641"/>
            <a:ext cx="5525962" cy="44675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Муниципальный проект </a:t>
            </a:r>
          </a:p>
          <a:p>
            <a:pPr>
              <a:lnSpc>
                <a:spcPts val="1400"/>
              </a:lnSpc>
            </a:pP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«Архангельск – город возможностей для каждого» </a:t>
            </a:r>
            <a:endParaRPr lang="ru-RU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6" name="Скругленный прямоугольник 125"/>
          <p:cNvSpPr/>
          <p:nvPr/>
        </p:nvSpPr>
        <p:spPr>
          <a:xfrm>
            <a:off x="7545288" y="1256880"/>
            <a:ext cx="2196000" cy="1116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spc="1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7553351" y="1349192"/>
            <a:ext cx="2232248" cy="98536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Цель проекта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 создание возможностей для каждого, условий для комфортной и безопасной среды проживания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8" name="TextBox 18"/>
          <p:cNvSpPr txBox="1"/>
          <p:nvPr/>
        </p:nvSpPr>
        <p:spPr>
          <a:xfrm>
            <a:off x="4220898" y="2548543"/>
            <a:ext cx="198281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реализации:</a:t>
            </a:r>
            <a:r>
              <a:rPr lang="en-US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5680429" y="2581970"/>
            <a:ext cx="1939734" cy="2558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lnSpc>
                <a:spcPts val="12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2019-2024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годы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4270943" y="3011736"/>
            <a:ext cx="66075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4"/>
          <p:cNvSpPr txBox="1"/>
          <p:nvPr/>
        </p:nvSpPr>
        <p:spPr>
          <a:xfrm>
            <a:off x="4910569" y="3033826"/>
            <a:ext cx="11945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4270943" y="3223439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2"/>
          <p:cNvSpPr txBox="1"/>
          <p:nvPr/>
        </p:nvSpPr>
        <p:spPr>
          <a:xfrm>
            <a:off x="4465868" y="3307504"/>
            <a:ext cx="229329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аправлений реализации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4270943" y="3480103"/>
            <a:ext cx="389850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TextBox 12"/>
          <p:cNvSpPr txBox="1"/>
          <p:nvPr/>
        </p:nvSpPr>
        <p:spPr>
          <a:xfrm>
            <a:off x="4547650" y="3526577"/>
            <a:ext cx="1845510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показателей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object 4"/>
          <p:cNvSpPr txBox="1"/>
          <p:nvPr/>
        </p:nvSpPr>
        <p:spPr>
          <a:xfrm>
            <a:off x="4279006" y="1445875"/>
            <a:ext cx="2114154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Указа Президента РФ 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07.05.2018 №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204 </a:t>
            </a:r>
          </a:p>
        </p:txBody>
      </p:sp>
      <p:sp>
        <p:nvSpPr>
          <p:cNvPr id="137" name="Стрелка вправо 136"/>
          <p:cNvSpPr/>
          <p:nvPr/>
        </p:nvSpPr>
        <p:spPr>
          <a:xfrm>
            <a:off x="6537246" y="1853311"/>
            <a:ext cx="864000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TextBox 18"/>
          <p:cNvSpPr txBox="1"/>
          <p:nvPr/>
        </p:nvSpPr>
        <p:spPr>
          <a:xfrm>
            <a:off x="6393160" y="1644963"/>
            <a:ext cx="1143744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9" name="Прямая соединительная линия 138"/>
          <p:cNvCxnSpPr/>
          <p:nvPr/>
        </p:nvCxnSpPr>
        <p:spPr>
          <a:xfrm flipH="1">
            <a:off x="4304928" y="4797152"/>
            <a:ext cx="5480671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0" name="Диаграмма 139"/>
          <p:cNvGraphicFramePr/>
          <p:nvPr>
            <p:extLst>
              <p:ext uri="{D42A27DB-BD31-4B8C-83A1-F6EECF244321}">
                <p14:modId xmlns:p14="http://schemas.microsoft.com/office/powerpoint/2010/main" val="3418933619"/>
              </p:ext>
            </p:extLst>
          </p:nvPr>
        </p:nvGraphicFramePr>
        <p:xfrm>
          <a:off x="7463090" y="2044329"/>
          <a:ext cx="2982787" cy="3027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42" name="TextBox 12"/>
          <p:cNvSpPr txBox="1"/>
          <p:nvPr/>
        </p:nvSpPr>
        <p:spPr>
          <a:xfrm>
            <a:off x="4181859" y="2815340"/>
            <a:ext cx="1733931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содержит: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TextBox 12"/>
          <p:cNvSpPr txBox="1"/>
          <p:nvPr/>
        </p:nvSpPr>
        <p:spPr>
          <a:xfrm>
            <a:off x="4188745" y="3721387"/>
            <a:ext cx="3274345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126 520,3 млн. руб. 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4952204" y="3933056"/>
            <a:ext cx="2521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мероприятий: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25"/>
          <p:cNvSpPr txBox="1"/>
          <p:nvPr/>
        </p:nvSpPr>
        <p:spPr>
          <a:xfrm>
            <a:off x="4160912" y="4169186"/>
            <a:ext cx="3838575" cy="592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МО «Город Архангельск», исполнительные органы гос. власти Архангельской области, организации города Архангельска</a:t>
            </a: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232920" y="4851157"/>
            <a:ext cx="2525229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были</a:t>
            </a:r>
          </a:p>
        </p:txBody>
      </p:sp>
      <p:sp>
        <p:nvSpPr>
          <p:cNvPr id="64" name="TextBox 12"/>
          <p:cNvSpPr txBox="1"/>
          <p:nvPr/>
        </p:nvSpPr>
        <p:spPr>
          <a:xfrm>
            <a:off x="4846525" y="5176321"/>
            <a:ext cx="32748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Выполнено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153 мероприятия, 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мероприятия </a:t>
            </a:r>
            <a:endParaRPr lang="ru-RU" sz="1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сроком исполнения 2020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12"/>
          <p:cNvSpPr txBox="1"/>
          <p:nvPr/>
        </p:nvSpPr>
        <p:spPr>
          <a:xfrm>
            <a:off x="4283058" y="6041710"/>
            <a:ext cx="2666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Достигнуты плановые значения </a:t>
            </a:r>
          </a:p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Box 12"/>
          <p:cNvSpPr txBox="1"/>
          <p:nvPr/>
        </p:nvSpPr>
        <p:spPr>
          <a:xfrm>
            <a:off x="7859586" y="4869160"/>
            <a:ext cx="20619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 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2019 год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18 563,1 млн. руб. 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12"/>
          <p:cNvSpPr txBox="1"/>
          <p:nvPr/>
        </p:nvSpPr>
        <p:spPr>
          <a:xfrm>
            <a:off x="7833320" y="5589240"/>
            <a:ext cx="199757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Исполнено 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15 026,6 млн. руб.,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</a:p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2 943,2 млн. руб.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средств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lugaruKV\Desktop\Муниципальный проект\Разработка МП\Оформление для МП\Итог 2 июля\Брендбук\Иконки\PNG\PNG_icons_basic\icon_basic (48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514" y="5212103"/>
            <a:ext cx="498469" cy="5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14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Скругленный прямоугольник 93"/>
          <p:cNvSpPr/>
          <p:nvPr/>
        </p:nvSpPr>
        <p:spPr>
          <a:xfrm>
            <a:off x="3152800" y="4365216"/>
            <a:ext cx="2052000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159568" y="116632"/>
            <a:ext cx="453650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Проектное управление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-87560" y="908720"/>
            <a:ext cx="3018305" cy="62629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решения нестандартных проблем (задач) применяются принципы проектного управления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 flipH="1">
            <a:off x="2930745" y="895677"/>
            <a:ext cx="6033" cy="3025185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2603" y="1582038"/>
            <a:ext cx="1786496" cy="25439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Утвержден проект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56456" y="2834143"/>
            <a:ext cx="2865913" cy="2548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«Создание умных остановок»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848544" y="5085184"/>
            <a:ext cx="4320480" cy="116490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Конкурс малых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архитектурных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форм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l">
              <a:lnSpc>
                <a:spcPts val="14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Выходной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 папой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l">
              <a:lnSpc>
                <a:spcPts val="14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«Детская деревянная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зимняя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горка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l">
              <a:lnSpc>
                <a:spcPts val="1400"/>
              </a:lnSpc>
            </a:pP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«Школьный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</a:rPr>
              <a:t>автогородок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»</a:t>
            </a:r>
          </a:p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Благоустройство и модернизация футбольного поля»</a:t>
            </a:r>
          </a:p>
          <a:p>
            <a:pPr algn="l">
              <a:lnSpc>
                <a:spcPts val="1400"/>
              </a:lnSpc>
            </a:pP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3063576" y="908720"/>
            <a:ext cx="6785968" cy="25439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«Энергосбережение в муниципальных учреждениях»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489412" y="4091154"/>
            <a:ext cx="3316717" cy="2548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«Бюджет твоих возможностей»</a:t>
            </a:r>
          </a:p>
        </p:txBody>
      </p:sp>
      <p:pic>
        <p:nvPicPr>
          <p:cNvPr id="77" name="Рисунок 7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Прямая соединительная линия 75"/>
          <p:cNvCxnSpPr/>
          <p:nvPr/>
        </p:nvCxnSpPr>
        <p:spPr>
          <a:xfrm flipH="1">
            <a:off x="58460" y="4005064"/>
            <a:ext cx="9575060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Box 141"/>
          <p:cNvSpPr txBox="1"/>
          <p:nvPr/>
        </p:nvSpPr>
        <p:spPr>
          <a:xfrm>
            <a:off x="8157292" y="6221998"/>
            <a:ext cx="1178823" cy="37214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3152800" y="436510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 году </a:t>
            </a:r>
          </a:p>
          <a:p>
            <a:pPr algn="ctr">
              <a:lnSpc>
                <a:spcPts val="12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проектов будет направлено</a:t>
            </a: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6,9 млн. руб.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150325" y="4283332"/>
            <a:ext cx="897384" cy="68578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1496616" y="4365104"/>
            <a:ext cx="1765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реализованы проекты на сумму </a:t>
            </a:r>
          </a:p>
          <a:p>
            <a:pPr algn="ctr">
              <a:lnSpc>
                <a:spcPts val="12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млн. руб.  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Рисунок 8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0" t="10773" r="14732" b="25487"/>
          <a:stretch>
            <a:fillRect/>
          </a:stretch>
        </p:blipFill>
        <p:spPr bwMode="auto">
          <a:xfrm>
            <a:off x="52603" y="4103420"/>
            <a:ext cx="1465647" cy="981764"/>
          </a:xfrm>
          <a:prstGeom prst="rect">
            <a:avLst/>
          </a:prstGeom>
          <a:noFill/>
        </p:spPr>
      </p:pic>
      <p:sp>
        <p:nvSpPr>
          <p:cNvPr id="57" name="TextBox 56"/>
          <p:cNvSpPr txBox="1"/>
          <p:nvPr/>
        </p:nvSpPr>
        <p:spPr>
          <a:xfrm>
            <a:off x="3073959" y="1399037"/>
            <a:ext cx="3284428" cy="8058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90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энергосервисных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контрактов </a:t>
            </a:r>
          </a:p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модернизацию </a:t>
            </a:r>
          </a:p>
          <a:p>
            <a:pPr algn="l"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132</a:t>
            </a:r>
            <a:r>
              <a:rPr lang="ru-RU" sz="1400" b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тепловых пунктов </a:t>
            </a:r>
          </a:p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зданий школ и детских садов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045879" y="2348880"/>
            <a:ext cx="3419289" cy="805827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40</a:t>
            </a:r>
            <a:r>
              <a:rPr lang="ru-RU" sz="1400" dirty="0" smtClean="0">
                <a:solidFill>
                  <a:srgbClr val="30C23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энергосервисных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контрактов </a:t>
            </a:r>
          </a:p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замену 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34 тыс. светильников</a:t>
            </a:r>
            <a:r>
              <a:rPr lang="ru-RU" sz="1400" b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зданиях школ и </a:t>
            </a:r>
          </a:p>
          <a:p>
            <a:pPr algn="l">
              <a:lnSpc>
                <a:spcPts val="14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Администрации города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1857622" y="1927156"/>
            <a:ext cx="1233879" cy="68578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0" y="3398194"/>
            <a:ext cx="2936777" cy="50957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поддержки молодежи «Молодежный капитал» 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128464" y="1753147"/>
            <a:ext cx="1913057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«Архангельск – город возможностей для каждого»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109275" y="2600365"/>
            <a:ext cx="2664296" cy="25439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Реализуется проект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128464" y="3212976"/>
            <a:ext cx="2664296" cy="25439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Разрабатывается проект</a:t>
            </a:r>
          </a:p>
        </p:txBody>
      </p:sp>
      <p:pic>
        <p:nvPicPr>
          <p:cNvPr id="2" name="Picture 2" descr="C:\Users\admin\Desktop\Работа\Брендбук\Брендбук\Иконки\PNG\PNG_icons_basic\icon_basic (5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071" y="1673949"/>
            <a:ext cx="661408" cy="6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Скругленный прямоугольник 92"/>
          <p:cNvSpPr/>
          <p:nvPr/>
        </p:nvSpPr>
        <p:spPr>
          <a:xfrm>
            <a:off x="6033120" y="1506156"/>
            <a:ext cx="1566064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96" name="Стрелка углом вверх 95"/>
          <p:cNvSpPr/>
          <p:nvPr/>
        </p:nvSpPr>
        <p:spPr>
          <a:xfrm rot="5400000">
            <a:off x="4628315" y="5139725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admin\Desktop\Работа\Брендбук\Брендбук\Иконки\PNG\PNG_icons_key_elements\icon_k (12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33" y="5157192"/>
            <a:ext cx="745611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5363738" y="5085216"/>
            <a:ext cx="2253558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«От спортивной площадки к вершинам ГТО» 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7590691" y="5085617"/>
            <a:ext cx="2180059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«Пять оттенков футбольного мастерства» 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5328860" y="6510923"/>
            <a:ext cx="2225976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«Спортивное детство – счастливое детство» 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617296" y="6510923"/>
            <a:ext cx="2225976" cy="381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«Тактический городок на острове Краснофлотский» 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10588" y="6525344"/>
            <a:ext cx="2350124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«Большая перемена»</a:t>
            </a:r>
          </a:p>
        </p:txBody>
      </p:sp>
      <p:sp>
        <p:nvSpPr>
          <p:cNvPr id="104" name="Скругленный прямоугольник 103"/>
          <p:cNvSpPr/>
          <p:nvPr/>
        </p:nvSpPr>
        <p:spPr>
          <a:xfrm>
            <a:off x="2391775" y="6048069"/>
            <a:ext cx="2813025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2350124" y="6093296"/>
            <a:ext cx="285467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400"/>
              </a:lnSpc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млн.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рублей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улучшение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школьной инфраструктуры и проведение мероприятий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-53275" y="6078783"/>
            <a:ext cx="1261859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НОВЫЙ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ПРОЕКТ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785426" y="6027680"/>
            <a:ext cx="1759223" cy="64168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РЕАЛИЗАЦИЯ ИНИЦИАТИВ ШКОЛЬНИКОВ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080792" y="1104999"/>
            <a:ext cx="14422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Заключено: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трелка углом вверх 49"/>
          <p:cNvSpPr/>
          <p:nvPr/>
        </p:nvSpPr>
        <p:spPr>
          <a:xfrm rot="5400000">
            <a:off x="3133224" y="3361209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TextBox 50"/>
          <p:cNvSpPr txBox="1"/>
          <p:nvPr/>
        </p:nvSpPr>
        <p:spPr>
          <a:xfrm>
            <a:off x="3403765" y="3212976"/>
            <a:ext cx="4501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Планируется заключение </a:t>
            </a:r>
            <a:r>
              <a:rPr lang="ru-RU" sz="1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энергосервисных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контрактов по оставшимся учреждениям культуры, физкультуры и административным зданиям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6051232" y="2380751"/>
            <a:ext cx="1566064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12551" y="1491537"/>
            <a:ext cx="144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инвестиции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6098615" y="1846793"/>
            <a:ext cx="14350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129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109578" y="2336158"/>
            <a:ext cx="1442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Внебюджетные инвестиции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6147444" y="2700641"/>
            <a:ext cx="13453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&gt;</a:t>
            </a:r>
            <a:r>
              <a:rPr lang="en-US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49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млн. руб.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761312" y="1228945"/>
            <a:ext cx="1765973" cy="255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200"/>
              </a:lnSpc>
            </a:pP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</a:t>
            </a:r>
            <a:endParaRPr lang="ru-RU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18"/>
          <p:cNvSpPr txBox="1"/>
          <p:nvPr/>
        </p:nvSpPr>
        <p:spPr>
          <a:xfrm>
            <a:off x="7617296" y="1404248"/>
            <a:ext cx="2714993" cy="59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тепловой энергии </a:t>
            </a:r>
          </a:p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млн. руб. </a:t>
            </a:r>
            <a:endParaRPr lang="ru-RU" sz="1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 углом вверх 58"/>
          <p:cNvSpPr/>
          <p:nvPr/>
        </p:nvSpPr>
        <p:spPr>
          <a:xfrm rot="5400000">
            <a:off x="8206365" y="1969791"/>
            <a:ext cx="252000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18"/>
          <p:cNvSpPr txBox="1"/>
          <p:nvPr/>
        </p:nvSpPr>
        <p:spPr>
          <a:xfrm>
            <a:off x="8427553" y="1988840"/>
            <a:ext cx="136999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950 тыс. руб.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в распоряжении учреждений</a:t>
            </a:r>
          </a:p>
        </p:txBody>
      </p:sp>
      <p:pic>
        <p:nvPicPr>
          <p:cNvPr id="2050" name="Picture 2" descr="C:\Users\PlugaruKV\Desktop\Муниципальный проект\Разработка МП\Оформление для МП\Итог 2 июля\Брендбук\Иконки\PNG\PNG_icons_basic\icon_basic (65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89304" y="2060848"/>
            <a:ext cx="558670" cy="4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TextBox 18"/>
          <p:cNvSpPr txBox="1"/>
          <p:nvPr/>
        </p:nvSpPr>
        <p:spPr>
          <a:xfrm>
            <a:off x="7638607" y="2692065"/>
            <a:ext cx="2714993" cy="592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</a:t>
            </a: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электроэнергии </a:t>
            </a:r>
          </a:p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8,5 млн. руб. </a:t>
            </a:r>
            <a:endParaRPr lang="ru-RU" sz="1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Стрелка углом вверх 62"/>
          <p:cNvSpPr/>
          <p:nvPr/>
        </p:nvSpPr>
        <p:spPr>
          <a:xfrm rot="5400000">
            <a:off x="8103375" y="3267008"/>
            <a:ext cx="252000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18"/>
          <p:cNvSpPr txBox="1"/>
          <p:nvPr/>
        </p:nvSpPr>
        <p:spPr>
          <a:xfrm>
            <a:off x="8409384" y="3245882"/>
            <a:ext cx="1369993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640 тыс. руб.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остается в распоряжении учреждений</a:t>
            </a:r>
          </a:p>
        </p:txBody>
      </p:sp>
      <p:pic>
        <p:nvPicPr>
          <p:cNvPr id="2051" name="Picture 3" descr="C:\Users\PlugaruKV\Desktop\5 оттенков футбольного матсерства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6975" r="5018" b="19690"/>
          <a:stretch/>
        </p:blipFill>
        <p:spPr bwMode="auto">
          <a:xfrm>
            <a:off x="7905328" y="4067810"/>
            <a:ext cx="1621957" cy="101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PlugaruKV\Desktop\От спортивной площадки к вершинам ГТО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78" y="4074249"/>
            <a:ext cx="1531467" cy="101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PlugaruKV\Desktop\спортивное детство счастливое детство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278" y="5472572"/>
            <a:ext cx="1531467" cy="103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PlugaruKV\Desktop\тактический городок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27" y="5485684"/>
            <a:ext cx="1621957" cy="102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20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Скругленный прямоугольник 82"/>
          <p:cNvSpPr/>
          <p:nvPr/>
        </p:nvSpPr>
        <p:spPr>
          <a:xfrm>
            <a:off x="7130056" y="1503125"/>
            <a:ext cx="2647480" cy="122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41032" y="3140968"/>
            <a:ext cx="1584000" cy="100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3405208" y="908720"/>
            <a:ext cx="3348000" cy="108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7279373" y="4656789"/>
            <a:ext cx="2596340" cy="122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200624" y="1844824"/>
            <a:ext cx="1368000" cy="43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00472" y="116632"/>
            <a:ext cx="453650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Муниципальное управление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68092" y="842265"/>
            <a:ext cx="3923120" cy="549347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/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 «Центр 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бухгалтерского</a:t>
            </a:r>
          </a:p>
          <a:p>
            <a:pPr algn="ctr"/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экономического обслуживания»</a:t>
            </a:r>
          </a:p>
        </p:txBody>
      </p:sp>
      <p:sp>
        <p:nvSpPr>
          <p:cNvPr id="25" name="TextBox 18"/>
          <p:cNvSpPr txBox="1"/>
          <p:nvPr/>
        </p:nvSpPr>
        <p:spPr>
          <a:xfrm>
            <a:off x="3205881" y="2852936"/>
            <a:ext cx="1891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закупочных процедур составил 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2,9 млрд. руб. </a:t>
            </a:r>
            <a:endParaRPr lang="ru-RU" sz="1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6969226" y="835721"/>
            <a:ext cx="0" cy="335865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956403" y="3078666"/>
            <a:ext cx="1178824" cy="3721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58505" y="3140968"/>
            <a:ext cx="15107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бюджетных средств</a:t>
            </a:r>
            <a:endParaRPr lang="ru-RU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277033" y="3707740"/>
            <a:ext cx="15924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62,1 млн. руб.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>
            <a:off x="3212377" y="873310"/>
            <a:ext cx="0" cy="576206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-15554" y="987701"/>
            <a:ext cx="3312370" cy="857123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реализовывались</a:t>
            </a:r>
          </a:p>
          <a:p>
            <a:pPr algn="ctr">
              <a:lnSpc>
                <a:spcPts val="1500"/>
              </a:lnSpc>
            </a:pPr>
            <a:r>
              <a:rPr lang="ru-RU" sz="1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муниципальных программ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</a:t>
            </a:r>
          </a:p>
          <a:p>
            <a:pPr algn="ctr"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«Город Архангельск»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-2566456" y="823430"/>
            <a:ext cx="1224001" cy="35735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20757" y="1922324"/>
            <a:ext cx="1368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подпрограмм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190000" y="1726396"/>
            <a:ext cx="1178824" cy="58123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110392" y="1482465"/>
            <a:ext cx="2647480" cy="1226455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 января 2019 года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централизованы </a:t>
            </a: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sz="1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учреждений и </a:t>
            </a: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администраций </a:t>
            </a:r>
          </a:p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территориальных округов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" name="Рисунок 7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Прямая соединительная линия 75"/>
          <p:cNvCxnSpPr/>
          <p:nvPr/>
        </p:nvCxnSpPr>
        <p:spPr>
          <a:xfrm flipV="1">
            <a:off x="3331896" y="4426022"/>
            <a:ext cx="6390350" cy="5348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18"/>
          <p:cNvSpPr txBox="1"/>
          <p:nvPr/>
        </p:nvSpPr>
        <p:spPr>
          <a:xfrm>
            <a:off x="3152800" y="4581128"/>
            <a:ext cx="2762472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служащих, прошедших обучение по программам повышения квалификации, чел.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7610723" y="4552147"/>
            <a:ext cx="2111523" cy="73299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800"/>
              </a:lnSpc>
            </a:pPr>
            <a:endParaRPr lang="ru-RU" b="0" dirty="0">
              <a:solidFill>
                <a:srgbClr val="2DB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7281865" y="4653136"/>
            <a:ext cx="25963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программа профессиональной переподготовки по теме «Государственное и муниципальное управление»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TextBox 18"/>
          <p:cNvSpPr txBox="1"/>
          <p:nvPr/>
        </p:nvSpPr>
        <p:spPr>
          <a:xfrm>
            <a:off x="5745088" y="5733256"/>
            <a:ext cx="15760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молодежный 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кадров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(12 кандидатов)</a:t>
            </a:r>
            <a:endParaRPr lang="ru-RU" sz="1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TextBox 18"/>
          <p:cNvSpPr txBox="1"/>
          <p:nvPr/>
        </p:nvSpPr>
        <p:spPr>
          <a:xfrm>
            <a:off x="5843184" y="4725144"/>
            <a:ext cx="1430055" cy="295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Действуют: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05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18"/>
          <p:cNvSpPr txBox="1"/>
          <p:nvPr/>
        </p:nvSpPr>
        <p:spPr>
          <a:xfrm>
            <a:off x="5211096" y="4948426"/>
            <a:ext cx="26942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 кадров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(58 кандидатов)</a:t>
            </a:r>
            <a:endParaRPr lang="ru-RU" sz="1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" name="TextBox 18"/>
          <p:cNvSpPr txBox="1"/>
          <p:nvPr/>
        </p:nvSpPr>
        <p:spPr>
          <a:xfrm>
            <a:off x="3238800" y="2132856"/>
            <a:ext cx="355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органом рассмотрено </a:t>
            </a: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932 заявки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18"/>
          <p:cNvSpPr txBox="1"/>
          <p:nvPr/>
        </p:nvSpPr>
        <p:spPr>
          <a:xfrm>
            <a:off x="7041232" y="3429000"/>
            <a:ext cx="27624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средств городского бюджета от централизации </a:t>
            </a:r>
          </a:p>
          <a:p>
            <a:pPr>
              <a:lnSpc>
                <a:spcPts val="18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2019 году составила </a:t>
            </a:r>
          </a:p>
          <a:p>
            <a:pPr>
              <a:lnSpc>
                <a:spcPts val="1800"/>
              </a:lnSpc>
            </a:pPr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87 млн. руб. </a:t>
            </a:r>
            <a:endParaRPr lang="ru-RU" sz="105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4512603" y="966215"/>
            <a:ext cx="2099969" cy="518569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Внедрены ресурсы для осуществления закупок: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4651597" y="1382294"/>
            <a:ext cx="1854029" cy="318514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«Витрина закупок»</a:t>
            </a:r>
            <a:endParaRPr lang="ru-RU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900317" y="1628800"/>
            <a:ext cx="1273830" cy="318514"/>
          </a:xfrm>
          <a:prstGeom prst="rect">
            <a:avLst/>
          </a:prstGeom>
          <a:noFill/>
        </p:spPr>
        <p:txBody>
          <a:bodyPr wrap="square" lIns="86835" tIns="43417" rIns="86835" bIns="43417" rtlCol="0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Амаркет</a:t>
            </a:r>
            <a:r>
              <a:rPr lang="ru-RU" sz="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643457"/>
              </p:ext>
            </p:extLst>
          </p:nvPr>
        </p:nvGraphicFramePr>
        <p:xfrm>
          <a:off x="3271525" y="4968501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2" name="TextBox 18"/>
          <p:cNvSpPr txBox="1"/>
          <p:nvPr/>
        </p:nvSpPr>
        <p:spPr>
          <a:xfrm>
            <a:off x="8489506" y="5949280"/>
            <a:ext cx="15760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8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</a:t>
            </a:r>
          </a:p>
          <a:p>
            <a:pPr algn="ctr">
              <a:lnSpc>
                <a:spcPts val="18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прошли </a:t>
            </a:r>
          </a:p>
          <a:p>
            <a:pPr algn="ctr">
              <a:lnSpc>
                <a:spcPts val="18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человек </a:t>
            </a:r>
          </a:p>
        </p:txBody>
      </p:sp>
      <p:sp>
        <p:nvSpPr>
          <p:cNvPr id="86" name="TextBox 18"/>
          <p:cNvSpPr txBox="1"/>
          <p:nvPr/>
        </p:nvSpPr>
        <p:spPr>
          <a:xfrm>
            <a:off x="-245464" y="2377417"/>
            <a:ext cx="3645535" cy="259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степень эффективности: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-15552" y="2636912"/>
            <a:ext cx="3402977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-87560" y="3722693"/>
            <a:ext cx="3677490" cy="284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5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«Комплексное развитие территории»</a:t>
            </a:r>
            <a:endParaRPr lang="ru-RU" sz="15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-15552" y="2924944"/>
            <a:ext cx="290142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«Совершенствование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-15552" y="4007386"/>
            <a:ext cx="31306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городской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среды»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-15552" y="4490100"/>
            <a:ext cx="297195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города Архангельска как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центра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Архангельской области»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-15552" y="5161836"/>
            <a:ext cx="289119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из непригодного для проживания (аварийного) жилищного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фонда» (2012-2019 гг.)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TextBox 18"/>
          <p:cNvSpPr txBox="1"/>
          <p:nvPr/>
        </p:nvSpPr>
        <p:spPr>
          <a:xfrm>
            <a:off x="-20634" y="3429000"/>
            <a:ext cx="3233011" cy="259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степень  эффективности: </a:t>
            </a:r>
            <a:endParaRPr lang="ru-RU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-15552" y="6023610"/>
            <a:ext cx="297195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«Переселение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 из непригодного для проживания (аварийного) жилищного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фонда» (2019-2025 гг.)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712640" y="1853282"/>
            <a:ext cx="1368000" cy="43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1640630" y="1815207"/>
            <a:ext cx="1516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ведомственных целевых программ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68615" y="5285140"/>
            <a:ext cx="216817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266 человек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за 4 года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2" name="Стрелка углом вверх 71"/>
          <p:cNvSpPr/>
          <p:nvPr/>
        </p:nvSpPr>
        <p:spPr>
          <a:xfrm rot="5400000">
            <a:off x="8307003" y="5950357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PlugaruKV\Desktop\Муниципальный проект\Разработка МП\Оформление для МП\Итог 2 июля\Брендбук\Иконки\PNG\PNG_icons_federal_projects\icon_p (53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848" y="1001912"/>
            <a:ext cx="914121" cy="91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lugaruKV\Desktop\Муниципальный проект\Разработка МП\Оформление для МП\Итог 2 июля\Брендбук\Иконки\PNG\PNG_icons_federal_projects\icon_p (29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3158" y="5975412"/>
            <a:ext cx="790076" cy="7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Стрелка углом вверх 84"/>
          <p:cNvSpPr/>
          <p:nvPr/>
        </p:nvSpPr>
        <p:spPr>
          <a:xfrm rot="5400000">
            <a:off x="7224832" y="2781666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PlugaruKV\Desktop\Муниципальный проект\Разработка МП\Оформление для МП\Итог 2 июля\Брендбук\Иконки\PNG\PNG_icons_basic\icon_basic (66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9342" y="3895636"/>
            <a:ext cx="490264" cy="45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8"/>
          <p:cNvSpPr txBox="1"/>
          <p:nvPr/>
        </p:nvSpPr>
        <p:spPr>
          <a:xfrm>
            <a:off x="7610723" y="2798058"/>
            <a:ext cx="229527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00"/>
              </a:lnSpc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2020-2021 годах </a:t>
            </a:r>
          </a:p>
          <a:p>
            <a:pPr>
              <a:lnSpc>
                <a:spcPts val="14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+ 46 муниципальных учреждений</a:t>
            </a:r>
            <a:endParaRPr lang="ru-RU" sz="1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Стрелка углом вверх 54"/>
          <p:cNvSpPr/>
          <p:nvPr/>
        </p:nvSpPr>
        <p:spPr>
          <a:xfrm rot="5400000">
            <a:off x="4808667" y="3625096"/>
            <a:ext cx="325081" cy="216000"/>
          </a:xfrm>
          <a:prstGeom prst="bentUp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Скругленный прямоугольник 78"/>
          <p:cNvSpPr/>
          <p:nvPr/>
        </p:nvSpPr>
        <p:spPr>
          <a:xfrm>
            <a:off x="5197602" y="5049304"/>
            <a:ext cx="2419693" cy="1116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7617296" y="4005064"/>
            <a:ext cx="2232000" cy="97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545287" y="1268840"/>
            <a:ext cx="2232000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5298" y="79927"/>
            <a:ext cx="921341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Инвестиции, поддержка малого и среднего предпринимательства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87560" y="764704"/>
            <a:ext cx="2789153" cy="76479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Инвестиции</a:t>
            </a:r>
            <a:r>
              <a:rPr lang="ru-RU" sz="1400" dirty="0" smtClean="0">
                <a:latin typeface="Times New Roman" panose="02020603050405020304" pitchFamily="18" charset="0"/>
              </a:rPr>
              <a:t>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основной капитал </a:t>
            </a:r>
          </a:p>
          <a:p>
            <a:pPr>
              <a:lnSpc>
                <a:spcPts val="12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(по сопоставимому кругу </a:t>
            </a:r>
          </a:p>
          <a:p>
            <a:pPr>
              <a:lnSpc>
                <a:spcPts val="1200"/>
              </a:lnSpc>
            </a:pPr>
            <a:r>
              <a:rPr lang="ru-RU" sz="9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предприятий в действующих ценах)</a:t>
            </a: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,</a:t>
            </a:r>
          </a:p>
          <a:p>
            <a:pPr>
              <a:lnSpc>
                <a:spcPts val="1200"/>
              </a:lnSpc>
            </a:pPr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млрд.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4998027" y="902905"/>
            <a:ext cx="0" cy="582190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093377" y="1595366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них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58643" y="824229"/>
            <a:ext cx="227336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Бюджетные инвестиции, млрд.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руб.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06286" y="5182681"/>
            <a:ext cx="3026634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Разработана  и функционирует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интерактивная инвестиционная карта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89602" y="4351171"/>
            <a:ext cx="2583584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Действует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регламент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сопровождения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инвестиционных проектов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56011" y="902905"/>
            <a:ext cx="4621525" cy="30312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Поддержка малого и среднего предпринимательства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689304" y="5085184"/>
            <a:ext cx="2159992" cy="96484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38 субъектов </a:t>
            </a:r>
            <a:b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sz="13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МиСП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получили </a:t>
            </a: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льготу по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аренде муниципального имущества</a:t>
            </a:r>
            <a:endParaRPr lang="ru-RU" sz="1300" b="0" dirty="0" smtClean="0">
              <a:solidFill>
                <a:srgbClr val="FF9933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14236" y="1268760"/>
            <a:ext cx="2139755" cy="79556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Архангельске зарегистрирован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16931 субъект</a:t>
            </a:r>
            <a:endParaRPr lang="ru-RU" sz="14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545288" y="1246074"/>
            <a:ext cx="1728192" cy="7186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Вновь зарегистрированы </a:t>
            </a:r>
            <a:r>
              <a:rPr lang="ru-RU" sz="17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2558 субъектов</a:t>
            </a:r>
          </a:p>
        </p:txBody>
      </p:sp>
      <p:pic>
        <p:nvPicPr>
          <p:cNvPr id="82" name="Рисунок 8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118100" y="3343640"/>
            <a:ext cx="11536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2019 году: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4728" y="3613088"/>
            <a:ext cx="24932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>
                <a:latin typeface="Times New Roman" panose="02020603050405020304" pitchFamily="18" charset="0"/>
              </a:rPr>
              <a:t>ЗАОр</a:t>
            </a:r>
            <a:r>
              <a:rPr lang="ru-RU" sz="1400" dirty="0"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</a:rPr>
              <a:t>«Народное </a:t>
            </a:r>
            <a:r>
              <a:rPr lang="ru-RU" sz="1400" dirty="0">
                <a:latin typeface="Times New Roman" panose="02020603050405020304" pitchFamily="18" charset="0"/>
              </a:rPr>
              <a:t>предприятие </a:t>
            </a:r>
            <a:r>
              <a:rPr lang="ru-RU" sz="1400" dirty="0" smtClean="0">
                <a:latin typeface="Times New Roman" panose="02020603050405020304" pitchFamily="18" charset="0"/>
              </a:rPr>
              <a:t>«</a:t>
            </a:r>
            <a:r>
              <a:rPr lang="ru-RU" sz="1400" dirty="0" err="1" smtClean="0">
                <a:latin typeface="Times New Roman" panose="02020603050405020304" pitchFamily="18" charset="0"/>
              </a:rPr>
              <a:t>Архангельскхлеб</a:t>
            </a:r>
            <a:r>
              <a:rPr lang="ru-RU" sz="1400" dirty="0" smtClean="0">
                <a:latin typeface="Times New Roman" panose="02020603050405020304" pitchFamily="18" charset="0"/>
              </a:rPr>
              <a:t>»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 flipH="1">
            <a:off x="5279670" y="3933056"/>
            <a:ext cx="4439983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Диаграмма 84"/>
          <p:cNvGraphicFramePr/>
          <p:nvPr>
            <p:extLst>
              <p:ext uri="{D42A27DB-BD31-4B8C-83A1-F6EECF244321}">
                <p14:modId xmlns:p14="http://schemas.microsoft.com/office/powerpoint/2010/main" val="3198424441"/>
              </p:ext>
            </p:extLst>
          </p:nvPr>
        </p:nvGraphicFramePr>
        <p:xfrm>
          <a:off x="5156011" y="1969284"/>
          <a:ext cx="4200525" cy="2091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4932005" y="3953239"/>
            <a:ext cx="2880320" cy="104948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перечень муниципального имущества, предназначенного для передачи во владение и (или) пользование субъектам </a:t>
            </a:r>
            <a:r>
              <a:rPr lang="ru-RU" sz="13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МиСП</a:t>
            </a:r>
            <a:endParaRPr lang="ru-RU" sz="13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r>
              <a:rPr lang="ru-RU" sz="13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в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ключено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190 объектов</a:t>
            </a:r>
            <a:endParaRPr lang="ru-RU" sz="11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593237" y="4005064"/>
            <a:ext cx="2472331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Заключено </a:t>
            </a:r>
          </a:p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288</a:t>
            </a:r>
            <a:r>
              <a:rPr lang="ru-RU" sz="1400" b="0" dirty="0" smtClean="0">
                <a:solidFill>
                  <a:srgbClr val="2DB9FF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договоров аренды,</a:t>
            </a:r>
          </a:p>
          <a:p>
            <a:pPr algn="l"/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в </a:t>
            </a:r>
            <a:r>
              <a:rPr lang="ru-RU" sz="13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т.ч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.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252</a:t>
            </a:r>
            <a:r>
              <a:rPr lang="ru-RU" sz="1400" b="0" dirty="0" smtClean="0">
                <a:solidFill>
                  <a:srgbClr val="2DB9FF"/>
                </a:solidFill>
                <a:latin typeface="Times New Roman" panose="02020603050405020304" pitchFamily="18" charset="0"/>
              </a:rPr>
              <a:t> </a:t>
            </a: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договора на </a:t>
            </a:r>
          </a:p>
          <a:p>
            <a:pPr algn="l"/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аренду имущества из Перечня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241032" y="5038449"/>
            <a:ext cx="2580031" cy="10879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рамках преимущественного права выкупа арендуемого имущества заключено </a:t>
            </a:r>
            <a:b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3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16 договоров купли-продажи</a:t>
            </a:r>
            <a: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/>
            </a:r>
            <a:br>
              <a:rPr lang="ru-RU" sz="13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с субъектами </a:t>
            </a:r>
            <a:r>
              <a:rPr lang="ru-RU" sz="1300" b="0" dirty="0" err="1" smtClean="0">
                <a:solidFill>
                  <a:schemeClr val="tx1"/>
                </a:solidFill>
                <a:latin typeface="Times New Roman" panose="02020603050405020304" pitchFamily="18" charset="0"/>
              </a:rPr>
              <a:t>МиСП</a:t>
            </a:r>
            <a:endParaRPr lang="ru-RU" sz="13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5223348" y="6237312"/>
            <a:ext cx="4439983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5745088" y="6288986"/>
            <a:ext cx="4814939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Проведена оценка регулирующего воздействия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4 проектов нормативных правовых актов</a:t>
            </a:r>
            <a:endParaRPr lang="ru-RU" sz="11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86" name="Диаграмма 85"/>
          <p:cNvGraphicFramePr/>
          <p:nvPr>
            <p:extLst>
              <p:ext uri="{D42A27DB-BD31-4B8C-83A1-F6EECF244321}">
                <p14:modId xmlns:p14="http://schemas.microsoft.com/office/powerpoint/2010/main" val="2218493017"/>
              </p:ext>
            </p:extLst>
          </p:nvPr>
        </p:nvGraphicFramePr>
        <p:xfrm>
          <a:off x="6858446" y="1484784"/>
          <a:ext cx="2990850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453517"/>
              </p:ext>
            </p:extLst>
          </p:nvPr>
        </p:nvGraphicFramePr>
        <p:xfrm>
          <a:off x="51653" y="1424755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1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3417645"/>
              </p:ext>
            </p:extLst>
          </p:nvPr>
        </p:nvGraphicFramePr>
        <p:xfrm>
          <a:off x="2620827" y="1415792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2" name="Стрелка вправо 51"/>
          <p:cNvSpPr/>
          <p:nvPr/>
        </p:nvSpPr>
        <p:spPr>
          <a:xfrm>
            <a:off x="2261597" y="1920709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56179" y="3379744"/>
            <a:ext cx="2304533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456" y="3343640"/>
            <a:ext cx="2352661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Заключено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19 </a:t>
            </a:r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соглашений 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 взаимодействии с представителями </a:t>
            </a:r>
            <a:endParaRPr lang="ru-RU" sz="1400" b="0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бизнес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структур </a:t>
            </a:r>
          </a:p>
        </p:txBody>
      </p:sp>
      <p:cxnSp>
        <p:nvCxnSpPr>
          <p:cNvPr id="65" name="Прямая со стрелкой 64"/>
          <p:cNvCxnSpPr/>
          <p:nvPr/>
        </p:nvCxnSpPr>
        <p:spPr>
          <a:xfrm flipV="1">
            <a:off x="200472" y="1484784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272480" y="1445733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1,8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7" name="Прямая со стрелкой 66"/>
          <p:cNvCxnSpPr/>
          <p:nvPr/>
        </p:nvCxnSpPr>
        <p:spPr>
          <a:xfrm flipV="1">
            <a:off x="3008784" y="1454843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080792" y="1415792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1,9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H="1">
            <a:off x="251720" y="5877272"/>
            <a:ext cx="4439983" cy="0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PlugaruKV\Desktop\Муниципальный проект\Разработка МП\Оформление для МП\Итог 2 июля\Брендбук\Иконки\PNG\PNG_icons_federal_projects\icon_p (5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03" y="5182681"/>
            <a:ext cx="660965" cy="55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Скругленный прямоугольник 70"/>
          <p:cNvSpPr/>
          <p:nvPr/>
        </p:nvSpPr>
        <p:spPr>
          <a:xfrm>
            <a:off x="2452924" y="4309894"/>
            <a:ext cx="2268000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503104" y="4309894"/>
            <a:ext cx="2352661" cy="70323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Поступило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 </a:t>
            </a:r>
          </a:p>
          <a:p>
            <a:pPr algn="l"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инициативы о реализации инвестиционных проектов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992560" y="6017808"/>
            <a:ext cx="1728192" cy="79556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До 01.04.2021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планируется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внедрить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2559633" y="5966705"/>
            <a:ext cx="2393367" cy="918679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Муниципальный инвестиционный стандарт МИС 2.0</a:t>
            </a:r>
            <a:endParaRPr lang="ru-RU" sz="1400" b="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9" name="Picture 5" descr="C:\Users\PlugaruKV\Desktop\Муниципальный проект\Разработка МП\Оформление для МП\Итог 2 июля\Брендбук\Иконки\PNG\PNG_icons_key_elements\icon_k (11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5" y="5994282"/>
            <a:ext cx="820050" cy="81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lugaruKV\Desktop\Муниципальный проект\Разработка МП\Оформление для МП\Итог 2 июля\Брендбук\Иконки\PNG\PNG_icons_federal_projects\icon_p (50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9392" y="1317914"/>
            <a:ext cx="599663" cy="59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lugaruKV\Desktop\Муниципальный проект\Разработка МП\Оформление для МП\Итог 2 июля\Брендбук\Иконки\PNG\PNG_icons_basic\icon_basic (2)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670" y="6334273"/>
            <a:ext cx="399556" cy="47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68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Скругленный прямоугольник 80"/>
          <p:cNvSpPr/>
          <p:nvPr/>
        </p:nvSpPr>
        <p:spPr>
          <a:xfrm>
            <a:off x="7507743" y="3074293"/>
            <a:ext cx="2212620" cy="72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200" dirty="0">
              <a:latin typeface="Times New Roman" panose="02020603050405020304" pitchFamily="18" charset="0"/>
            </a:endParaRPr>
          </a:p>
        </p:txBody>
      </p:sp>
      <p:graphicFrame>
        <p:nvGraphicFramePr>
          <p:cNvPr id="77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7105479"/>
              </p:ext>
            </p:extLst>
          </p:nvPr>
        </p:nvGraphicFramePr>
        <p:xfrm>
          <a:off x="7411962" y="1145384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0" name="Скругленный прямоугольник 69"/>
          <p:cNvSpPr/>
          <p:nvPr/>
        </p:nvSpPr>
        <p:spPr>
          <a:xfrm>
            <a:off x="2492492" y="5401382"/>
            <a:ext cx="2340285" cy="1339985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2936776" y="1259671"/>
            <a:ext cx="1872000" cy="100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907978" y="2447379"/>
            <a:ext cx="1968010" cy="1008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456" y="76069"/>
            <a:ext cx="4680520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latin typeface="Franklin Gothic Demi Cond" panose="020B0706030402020204" pitchFamily="34" charset="0"/>
              </a:rPr>
              <a:t>Муниципальный контроль 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953000" y="998406"/>
            <a:ext cx="0" cy="5756464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410527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-97457" y="885784"/>
            <a:ext cx="5050457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Контроль за соблюдением Правил благоустройства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23963" y="1340768"/>
            <a:ext cx="256378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внеплановых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12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проверок управляющих </a:t>
            </a:r>
          </a:p>
          <a:p>
            <a:pPr algn="ctr">
              <a:lnSpc>
                <a:spcPts val="12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компаний,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6163" y="4083765"/>
            <a:ext cx="4808984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Дорожный контроль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049657" y="4141533"/>
            <a:ext cx="4808984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Земельный контроль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6175" y="898101"/>
            <a:ext cx="4808984" cy="303126"/>
          </a:xfrm>
          <a:prstGeom prst="rect">
            <a:avLst/>
          </a:prstGeom>
          <a:noFill/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Жилищный контроль 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42664" y="4497315"/>
            <a:ext cx="2034743" cy="82634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Проведено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117</a:t>
            </a:r>
            <a:r>
              <a:rPr lang="ru-RU" sz="1400" b="0" dirty="0" smtClean="0">
                <a:solidFill>
                  <a:srgbClr val="09ADFF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контрольных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мероприятий </a:t>
            </a:r>
          </a:p>
        </p:txBody>
      </p:sp>
      <p:pic>
        <p:nvPicPr>
          <p:cNvPr id="37" name="Рисунок 3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Box 37"/>
          <p:cNvSpPr txBox="1"/>
          <p:nvPr/>
        </p:nvSpPr>
        <p:spPr>
          <a:xfrm>
            <a:off x="7438987" y="5517232"/>
            <a:ext cx="2482565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Планируется внедрить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АИС «Имущество» раздел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«Сплошная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инвентаризация»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6456" y="3501008"/>
            <a:ext cx="4819532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Проведено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78 рейдов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выявлению несанкционированной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рекламы, демонтировано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318 рекламных конструкций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90417" y="6093296"/>
            <a:ext cx="2759240" cy="588268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Ведется еженедельный </a:t>
            </a:r>
          </a:p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мониторинг состояния </a:t>
            </a:r>
          </a:p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улично-дорожной сети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84382" y="4077072"/>
            <a:ext cx="4604656" cy="669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52245" y="3144231"/>
            <a:ext cx="3154864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ходе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375 проверок </a:t>
            </a:r>
            <a:endParaRPr lang="ru-RU" sz="140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выявлены нарушения</a:t>
            </a:r>
            <a:endParaRPr lang="ru-RU" sz="1400" b="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7800205"/>
              </p:ext>
            </p:extLst>
          </p:nvPr>
        </p:nvGraphicFramePr>
        <p:xfrm>
          <a:off x="64103" y="1635143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-73318" y="1244373"/>
            <a:ext cx="3052954" cy="45701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нарушений </a:t>
            </a:r>
          </a:p>
          <a:p>
            <a:r>
              <a:rPr lang="ru-RU" sz="12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Правил благоустройства, ед.</a:t>
            </a:r>
            <a:endParaRPr lang="ru-RU" sz="12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10800000" flipV="1">
            <a:off x="533758" y="1715214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668524" y="1725453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2,3 раза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04983" y="1288943"/>
            <a:ext cx="1904001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Составлено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143 протокола 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 административном правонарушении</a:t>
            </a:r>
            <a:endParaRPr lang="ru-RU" sz="1400" b="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955497" y="2476651"/>
            <a:ext cx="1872972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Наложены штрафные санкции </a:t>
            </a:r>
          </a:p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н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а сумму  </a:t>
            </a:r>
          </a:p>
          <a:p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2,97 млн. руб.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456" y="4365104"/>
            <a:ext cx="3167418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Ежегодно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проводится обследование гарантийных объектов </a:t>
            </a:r>
            <a:endParaRPr lang="ru-RU" sz="1400" b="0" dirty="0" smtClean="0">
              <a:solidFill>
                <a:srgbClr val="3399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3" name="Стрелка вправо 62"/>
          <p:cNvSpPr/>
          <p:nvPr/>
        </p:nvSpPr>
        <p:spPr>
          <a:xfrm>
            <a:off x="2791897" y="4722120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3368824" y="4365103"/>
            <a:ext cx="1525656" cy="86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568258" y="4293096"/>
            <a:ext cx="1096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2019 году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2891749" y="4509120"/>
            <a:ext cx="2493299" cy="759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подрядчиками </a:t>
            </a:r>
          </a:p>
          <a:p>
            <a:pPr algn="ctr"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устранены </a:t>
            </a:r>
          </a:p>
          <a:p>
            <a:pPr algn="ctr">
              <a:lnSpc>
                <a:spcPts val="1300"/>
              </a:lnSpc>
            </a:pP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35 замечаний</a:t>
            </a:r>
          </a:p>
          <a:p>
            <a:pPr algn="ctr">
              <a:lnSpc>
                <a:spcPts val="1300"/>
              </a:lnSpc>
            </a:pPr>
            <a:r>
              <a:rPr lang="ru-RU" sz="1400" dirty="0" smtClean="0">
                <a:latin typeface="Times New Roman" panose="02020603050405020304" pitchFamily="18" charset="0"/>
              </a:rPr>
              <a:t>в полном объеме</a:t>
            </a:r>
            <a:endParaRPr lang="ru-RU" sz="1400" dirty="0">
              <a:latin typeface="Times New Roman" panose="02020603050405020304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56456" y="4869160"/>
            <a:ext cx="3738549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В 2020 году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будет проведено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обследование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101 гарантийного объекта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6456" y="5387729"/>
            <a:ext cx="2430254" cy="138034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Осуществляется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контроль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за соблюдением Правил благоустройства в рамках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восстановления дорожного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полотна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после производства земляных работ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305043" y="5468286"/>
            <a:ext cx="2759240" cy="553002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2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Заключен новый 3-летний контракт на содержание автомобильных дорог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 flipH="1">
            <a:off x="5122279" y="4070379"/>
            <a:ext cx="4604656" cy="6693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3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731352"/>
              </p:ext>
            </p:extLst>
          </p:nvPr>
        </p:nvGraphicFramePr>
        <p:xfrm>
          <a:off x="5065450" y="1899541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74" name="Прямая со стрелкой 73"/>
          <p:cNvCxnSpPr/>
          <p:nvPr/>
        </p:nvCxnSpPr>
        <p:spPr>
          <a:xfrm flipV="1">
            <a:off x="5265574" y="2177207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281432" y="2132535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5,7 раз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7332161" y="1358605"/>
            <a:ext cx="2563784" cy="425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3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вынесенных штрафов, </a:t>
            </a:r>
          </a:p>
          <a:p>
            <a:pPr algn="ctr">
              <a:lnSpc>
                <a:spcPts val="1300"/>
              </a:lnSpc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Прямая со стрелкой 77"/>
          <p:cNvCxnSpPr/>
          <p:nvPr/>
        </p:nvCxnSpPr>
        <p:spPr>
          <a:xfrm flipV="1">
            <a:off x="7439841" y="2033152"/>
            <a:ext cx="93479" cy="28606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7420342" y="2033152"/>
            <a:ext cx="1728192" cy="364681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21 раз </a:t>
            </a: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к 2016 году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420342" y="4497315"/>
            <a:ext cx="2414817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200" dirty="0">
              <a:latin typeface="Times New Roman" panose="02020603050405020304" pitchFamily="18" charset="0"/>
            </a:endParaRPr>
          </a:p>
        </p:txBody>
      </p:sp>
      <p:pic>
        <p:nvPicPr>
          <p:cNvPr id="2050" name="Picture 2" descr="C:\Users\PlugaruKV\Desktop\Муниципальный проект\Разработка МП\Оформление для МП\Итог 2 июля\Брендбук\Иконки\PNG\PNG_icons_basic\icon_basic (14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732" y="4562039"/>
            <a:ext cx="709414" cy="66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/>
          <p:cNvSpPr txBox="1"/>
          <p:nvPr/>
        </p:nvSpPr>
        <p:spPr>
          <a:xfrm>
            <a:off x="7329438" y="4437112"/>
            <a:ext cx="2583780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Выявлено 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8 нарушений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земельного законодательства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354209" y="4910488"/>
            <a:ext cx="2527750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вынесено штрафов </a:t>
            </a:r>
          </a:p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н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а сумму 15,0 тыс. руб.</a:t>
            </a:r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5056618" y="5442321"/>
            <a:ext cx="2363724" cy="1116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4990715" y="5503880"/>
            <a:ext cx="2482565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В адрес должников направлено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144 требования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уплате арендных платежей 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 сумму 36 млн. руб. </a:t>
            </a:r>
            <a:endParaRPr lang="ru-RU" sz="1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51" name="Picture 3" descr="C:\Users\PlugaruKV\Desktop\Муниципальный проект\Разработка МП\Оформление для МП\Итог 2 июля\Брендбук\Иконки\PNG\PNG_icons_federal_projects\icon_p (51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95" y="6013155"/>
            <a:ext cx="916164" cy="76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15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128464" y="3861048"/>
            <a:ext cx="4140000" cy="54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65348" y="94855"/>
            <a:ext cx="2515444" cy="61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400" dirty="0" smtClean="0">
                <a:latin typeface="Franklin Gothic Demi Cond" panose="020B0706030402020204" pitchFamily="34" charset="0"/>
              </a:rPr>
              <a:t>Строительство</a:t>
            </a:r>
            <a:endParaRPr lang="ru-RU" sz="2400" dirty="0">
              <a:latin typeface="Franklin Gothic Demi Cond" panose="020B0706030402020204" pitchFamily="34" charset="0"/>
            </a:endParaRPr>
          </a:p>
        </p:txBody>
      </p:sp>
      <p:cxnSp>
        <p:nvCxnSpPr>
          <p:cNvPr id="68" name="Прямая соединительная линия 67"/>
          <p:cNvCxnSpPr/>
          <p:nvPr/>
        </p:nvCxnSpPr>
        <p:spPr>
          <a:xfrm>
            <a:off x="148784" y="3098596"/>
            <a:ext cx="4119984" cy="0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36556" y="3208916"/>
            <a:ext cx="3680340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</a:rPr>
              <a:t>0</a:t>
            </a:r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2.04.2020 утвержден новый</a:t>
            </a:r>
          </a:p>
          <a:p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генеральный план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до 2040 года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204" y="3856988"/>
            <a:ext cx="4111564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Подготовлены проекты межевания </a:t>
            </a:r>
          </a:p>
          <a:p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33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территорий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города Архангельска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" name="Рисунок 8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204" y="172207"/>
            <a:ext cx="423294" cy="517715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TextBox 93"/>
          <p:cNvSpPr txBox="1"/>
          <p:nvPr/>
        </p:nvSpPr>
        <p:spPr>
          <a:xfrm>
            <a:off x="4953000" y="822199"/>
            <a:ext cx="4456733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Количество семей, улучшивших жилищные условия в рамках ВЦП «Обеспечение жильем молодых семей …»</a:t>
            </a:r>
          </a:p>
        </p:txBody>
      </p:sp>
      <p:cxnSp>
        <p:nvCxnSpPr>
          <p:cNvPr id="100" name="Прямая соединительная линия 99"/>
          <p:cNvCxnSpPr/>
          <p:nvPr/>
        </p:nvCxnSpPr>
        <p:spPr>
          <a:xfrm flipH="1" flipV="1">
            <a:off x="4736976" y="3068960"/>
            <a:ext cx="4896544" cy="1"/>
          </a:xfrm>
          <a:prstGeom prst="line">
            <a:avLst/>
          </a:prstGeom>
          <a:ln w="28575">
            <a:solidFill>
              <a:srgbClr val="00206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4448944" y="764704"/>
            <a:ext cx="0" cy="5832648"/>
          </a:xfrm>
          <a:prstGeom prst="line">
            <a:avLst/>
          </a:prstGeom>
          <a:ln w="28575">
            <a:solidFill>
              <a:schemeClr val="tx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-25954" y="5157192"/>
            <a:ext cx="2314658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Откорректированы</a:t>
            </a:r>
          </a:p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проекты планировки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района «Экономия»,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Жаровихинского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района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5506" y="3212976"/>
            <a:ext cx="4055926" cy="73401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Утверждена новая программа </a:t>
            </a:r>
            <a:b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</a:b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«Переселение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граждан из аварийного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жилищного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фонда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2019-2025 годы»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49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403314"/>
              </p:ext>
            </p:extLst>
          </p:nvPr>
        </p:nvGraphicFramePr>
        <p:xfrm>
          <a:off x="223076" y="1116098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101971" y="822199"/>
            <a:ext cx="2690789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Объем ввода жилья по городу Архангельску, тыс. кв. м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6556" y="1294897"/>
            <a:ext cx="2168172" cy="33390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414 </a:t>
            </a:r>
            <a:r>
              <a:rPr lang="ru-RU" sz="12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тыс. кв. м за 4 года</a:t>
            </a:r>
            <a:endParaRPr lang="ru-RU" sz="400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2720936" y="1046973"/>
            <a:ext cx="1656000" cy="1044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684900" y="974877"/>
            <a:ext cx="1692032" cy="1036660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 2024 ГОДУ </a:t>
            </a:r>
          </a:p>
          <a:p>
            <a:pPr>
              <a:lnSpc>
                <a:spcPts val="24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&gt;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800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тыс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. кв. 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ts val="1300"/>
              </a:lnSpc>
            </a:pP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 нового </a:t>
            </a:r>
          </a:p>
          <a:p>
            <a:pPr algn="l">
              <a:lnSpc>
                <a:spcPts val="1300"/>
              </a:lnSpc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жилья</a:t>
            </a:r>
            <a:endParaRPr lang="ru-RU" sz="9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>
            <a:off x="2432791" y="2276872"/>
            <a:ext cx="431977" cy="144016"/>
          </a:xfrm>
          <a:prstGeom prst="rightArrow">
            <a:avLst/>
          </a:prstGeom>
          <a:solidFill>
            <a:srgbClr val="A7E8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2959048" y="2204952"/>
            <a:ext cx="1404000" cy="792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873152" y="2258130"/>
            <a:ext cx="1575792" cy="72888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2400"/>
              </a:lnSpc>
            </a:pP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4,7</a:t>
            </a:r>
            <a:r>
              <a:rPr lang="ru-RU" sz="10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тыс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</a:rPr>
              <a:t>. кв. м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endParaRPr lang="en-US" sz="2800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13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индивидуального жилья</a:t>
            </a:r>
            <a:endParaRPr lang="ru-RU" sz="9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148784" y="4545184"/>
            <a:ext cx="4140000" cy="54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00392" y="4479805"/>
            <a:ext cx="4236783" cy="580124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Для 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76%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территории города Архангельска разработаны проекты планировок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" name="Стрелка вправо 57"/>
          <p:cNvSpPr/>
          <p:nvPr/>
        </p:nvSpPr>
        <p:spPr>
          <a:xfrm rot="5400000">
            <a:off x="2062278" y="5157192"/>
            <a:ext cx="288032" cy="144016"/>
          </a:xfrm>
          <a:prstGeom prst="rightArrow">
            <a:avLst/>
          </a:prstGeom>
          <a:solidFill>
            <a:srgbClr val="A7E8FF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2360712" y="5157192"/>
            <a:ext cx="2088232" cy="949456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Утверждены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проекты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планировки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районов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Кегостров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», 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«Левобережье»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-15552" y="6165304"/>
            <a:ext cx="4448944" cy="51856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Разрабатываются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проекты 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планировки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районов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«Боры», «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Бревенник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», западной части </a:t>
            </a:r>
            <a:r>
              <a:rPr lang="ru-RU" sz="140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Цигломени</a:t>
            </a:r>
            <a:endParaRPr lang="ru-RU" sz="1400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62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56778767"/>
              </p:ext>
            </p:extLst>
          </p:nvPr>
        </p:nvGraphicFramePr>
        <p:xfrm>
          <a:off x="7244619" y="1089232"/>
          <a:ext cx="2404181" cy="18894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6" name="Рисунок 65" descr="https://www.arhcity.ru/data/0/31052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239" y="1511194"/>
            <a:ext cx="2203985" cy="141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admin\Desktop\Работа\Брендбук\Брендбук\Иконки\PNG\PNG_icons_federal_projects\icon_p (5)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177" y="1628800"/>
            <a:ext cx="459203" cy="46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Работа\Брендбук\Брендбук\Иконки\PNG\PNG_icons_federal_projects\icon_p (7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7622" y="3264182"/>
            <a:ext cx="735898" cy="66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Скругленный прямоугольник 69"/>
          <p:cNvSpPr/>
          <p:nvPr/>
        </p:nvSpPr>
        <p:spPr>
          <a:xfrm>
            <a:off x="4697231" y="5760941"/>
            <a:ext cx="2484000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329264" y="5760941"/>
            <a:ext cx="2484000" cy="900000"/>
          </a:xfrm>
          <a:prstGeom prst="roundRect">
            <a:avLst/>
          </a:prstGeom>
          <a:pattFill prst="pct10">
            <a:fgClr>
              <a:srgbClr val="FFC000"/>
            </a:fgClr>
            <a:bgClr>
              <a:schemeClr val="bg1"/>
            </a:bgClr>
          </a:pattFill>
          <a:ln w="19050"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ru-RU" sz="1200" dirty="0">
              <a:latin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880992" y="5760941"/>
            <a:ext cx="2160240" cy="857123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5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До 2025 года планируется расселить более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150 тыс. кв. м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жилья </a:t>
            </a:r>
          </a:p>
          <a:p>
            <a:pPr>
              <a:lnSpc>
                <a:spcPts val="1500"/>
              </a:lnSpc>
            </a:pP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(9289 человек)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372402" y="5760941"/>
            <a:ext cx="2401313" cy="908419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>
              <a:lnSpc>
                <a:spcPts val="1600"/>
              </a:lnSpc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 расселение жилых домов МО «Город Архангельск» будет направлено</a:t>
            </a:r>
          </a:p>
          <a:p>
            <a:pPr>
              <a:lnSpc>
                <a:spcPts val="1600"/>
              </a:lnSpc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7,5 млрд. руб.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600827" y="4064306"/>
            <a:ext cx="5447576" cy="1626565"/>
          </a:xfrm>
          <a:prstGeom prst="rect">
            <a:avLst/>
          </a:prstGeom>
        </p:spPr>
        <p:txBody>
          <a:bodyPr wrap="square" lIns="86835" tIns="43417" rIns="86835" bIns="43417">
            <a:spAutoFit/>
            <a:scene3d>
              <a:camera prst="orthographicFront"/>
              <a:lightRig rig="threePt" dir="t"/>
            </a:scene3d>
            <a:sp3d prstMaterial="plastic"/>
          </a:bodyPr>
          <a:lstStyle>
            <a:defPPr>
              <a:defRPr lang="ru-RU"/>
            </a:defPPr>
            <a:lvl1pPr algn="ctr">
              <a:defRPr sz="1600" b="1">
                <a:solidFill>
                  <a:srgbClr val="214F87"/>
                </a:solidFill>
                <a:latin typeface="Cambria" panose="02040503050406030204" pitchFamily="18" charset="0"/>
                <a:cs typeface="Times New Roman" panose="02020603050405020304" pitchFamily="18" charset="0"/>
              </a:defRPr>
            </a:lvl1pPr>
          </a:lstStyle>
          <a:p>
            <a:pPr algn="l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В 2019 году: 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ru-RU" sz="1400" b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начато строительство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 домов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под расселение;</a:t>
            </a:r>
          </a:p>
          <a:p>
            <a:pPr marL="285750" indent="-285750" algn="l">
              <a:buFontTx/>
              <a:buChar char="-"/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по свободному жилфонду расселено </a:t>
            </a:r>
          </a:p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55 жилых аварийных помещений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площадью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2136 кв. м.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;</a:t>
            </a:r>
          </a:p>
          <a:p>
            <a:pPr marL="285750" indent="-285750" algn="l">
              <a:buFontTx/>
              <a:buChar char="-"/>
            </a:pP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предоставлены выплаты гражданам </a:t>
            </a:r>
          </a:p>
          <a:p>
            <a:pPr algn="l"/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     соразмерно расселению 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3865,3 </a:t>
            </a:r>
            <a:r>
              <a:rPr lang="ru-RU" sz="10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кв. м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.;</a:t>
            </a:r>
          </a:p>
          <a:p>
            <a:pPr algn="l"/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-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0070C0"/>
                </a:solidFill>
                <a:latin typeface="Times New Roman" panose="02020603050405020304" pitchFamily="18" charset="0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несено 78 </a:t>
            </a:r>
            <a:r>
              <a:rPr lang="ru-RU" sz="1400" b="0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расселенных домов  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46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15095</TotalTime>
  <Words>3742</Words>
  <Application>Microsoft Office PowerPoint</Application>
  <PresentationFormat>Лист A4 (210x297 мм)</PresentationFormat>
  <Paragraphs>874</Paragraphs>
  <Slides>20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Общая характеристика социально-экономического положения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Кристина Васильевна Колебакина</dc:creator>
  <cp:lastModifiedBy>Симиндей</cp:lastModifiedBy>
  <cp:revision>1349</cp:revision>
  <cp:lastPrinted>2019-04-15T10:34:43Z</cp:lastPrinted>
  <dcterms:created xsi:type="dcterms:W3CDTF">2018-04-02T07:57:18Z</dcterms:created>
  <dcterms:modified xsi:type="dcterms:W3CDTF">2024-06-04T13:38:12Z</dcterms:modified>
</cp:coreProperties>
</file>