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7" r:id="rId10"/>
    <p:sldId id="265" r:id="rId11"/>
    <p:sldId id="269" r:id="rId12"/>
    <p:sldId id="272" r:id="rId13"/>
    <p:sldId id="273" r:id="rId14"/>
    <p:sldId id="274" r:id="rId15"/>
    <p:sldId id="275" r:id="rId16"/>
    <p:sldId id="286" r:id="rId17"/>
    <p:sldId id="285" r:id="rId18"/>
    <p:sldId id="278" r:id="rId19"/>
  </p:sldIdLst>
  <p:sldSz cx="9144000" cy="6858000" type="screen4x3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B3EB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9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7115C-2FA3-4331-979D-6726759A4391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4ACA-4416-4CB2-9C9F-F3A493B5B2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8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24ACA-4416-4CB2-9C9F-F3A493B5B2C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99FF99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4663-E838-4A56-BAFB-059615488E39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FAF8-367F-4BB0-8694-FB4CFE9BF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412877"/>
            <a:ext cx="7848872" cy="288031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66FF"/>
                </a:solidFill>
              </a:rPr>
              <a:t>Архангельская городская организация профсоюза работников народного образования и науки РФ</a:t>
            </a:r>
            <a:endParaRPr lang="ru-RU" sz="1400" b="1" dirty="0">
              <a:solidFill>
                <a:srgbClr val="0066FF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1660" y="3307635"/>
            <a:ext cx="6400800" cy="1296144"/>
          </a:xfrm>
        </p:spPr>
        <p:txBody>
          <a:bodyPr>
            <a:normAutofit lnSpcReduction="10000"/>
          </a:bodyPr>
          <a:lstStyle/>
          <a:p>
            <a:r>
              <a:rPr lang="ru-RU" sz="3600" b="1" cap="all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Публичный отчет </a:t>
            </a:r>
          </a:p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</p:txBody>
      </p:sp>
      <p:pic>
        <p:nvPicPr>
          <p:cNvPr id="1026" name="Picture 2" descr="C:\Users\ГПО\Desktop\logotip_profsoyuz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06" y="124845"/>
            <a:ext cx="1099321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Папки Надежды\Стол\baner_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357694"/>
            <a:ext cx="2266724" cy="2114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ГПО\Desktop\Для публичного отчета\Материал для отчета\Охрана труда\По охране труда\HstmmBZahv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1000108"/>
            <a:ext cx="1860376" cy="1860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ГПО\Desktop\2Совещание 23 сентября 2020\photo48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4643446"/>
            <a:ext cx="2448273" cy="1836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ГПО\Desktop\photo470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2"/>
            <a:ext cx="3088117" cy="2316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3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Профсоюза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29190" y="2969568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000108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Правильность начисления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своевременность выплаты отпускных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5536" y="4221088"/>
            <a:ext cx="475252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со стороны профсоюзных организаций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Разъяснение законодательства сторонам социального партнерства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214818"/>
            <a:ext cx="3493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Нарушений не выявлено.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Отпускные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начислены и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выплачены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работникам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сроки,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установленные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136 ТК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</a:t>
            </a:r>
            <a:endParaRPr lang="ru-RU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В Приморье пройдет второй форум ректоров России и Коре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000" cy="6885384"/>
          </a:xfrm>
          <a:prstGeom prst="rect">
            <a:avLst/>
          </a:prstGeom>
          <a:noFill/>
        </p:spPr>
      </p:pic>
      <p:pic>
        <p:nvPicPr>
          <p:cNvPr id="5" name="Рисунок 4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9923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57290" y="1772816"/>
            <a:ext cx="63579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Архангельской городской организации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профсоюза в период пандемии и первоочередных задачах подведены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заседаниях   президиума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ПО\Desktop\Для публичного отчета\Материал для отчета\Охрана труда\Альбом охрана труда 2020\дистанционка_здоровье - копия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14488"/>
            <a:ext cx="25210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Папки Надежды\Стол\к аКЦИИ вСТУПАЙ\SmvhuHJN2_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04111">
            <a:off x="253687" y="3705364"/>
            <a:ext cx="2863048" cy="1167587"/>
          </a:xfrm>
          <a:prstGeom prst="rect">
            <a:avLst/>
          </a:prstGeom>
          <a:noFill/>
        </p:spPr>
      </p:pic>
      <p:pic>
        <p:nvPicPr>
          <p:cNvPr id="3" name="Picture 3" descr="C:\Users\ГПО\Desktop\Для публичного отчета\Материал для отчета\Охрана труда\По охране труда\HstmmBZahv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4" y="116632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ПО\Desktop\Для публичного отчета\Материал для отчета\Охрана труда\Альбом охрана труда 2020\28.04.2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929198"/>
            <a:ext cx="2596914" cy="175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8"/>
          <a:stretch>
            <a:fillRect/>
          </a:stretch>
        </p:blipFill>
        <p:spPr bwMode="auto">
          <a:xfrm>
            <a:off x="3929058" y="116631"/>
            <a:ext cx="5111900" cy="663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7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ГПО\Desktop\Для публичного отчета\Материал для отчета\Охрана труда\По охране труда\HstmmBZahv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4" y="116632"/>
            <a:ext cx="1296144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ГПО\Desktop\Для публичного отчета\Материал для отчета\КОНКУРСЫ 2020\Конкурс ЖК\Картинки конкурса 2020 ЖК\konkurs_Zh (1) - копия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5"/>
          <a:stretch>
            <a:fillRect/>
          </a:stretch>
        </p:blipFill>
        <p:spPr bwMode="auto">
          <a:xfrm>
            <a:off x="5643570" y="285728"/>
            <a:ext cx="3210058" cy="20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ПО\Desktop\Для публичного отчета\Материал для отчета\КОНКУРСЫ 2020\Конкурс ЖК\Картинки конкурса 2020 ЖК\konkurs_Zh (1) - копия_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97" y="285729"/>
            <a:ext cx="3048018" cy="2286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ГПО\Desktop\Для публичного отчета\Материал для отчета\КОНКУРСЫ 2020\Конкурс ЖК\Картинки конкурса 2020 ЖК\konkurs_Zh (1) - копия_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571744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ГПО\Desktop\Для публичного отчета\Материал для отчета\КОНКУРСЫ 2020\Конкурс ЖК\Картинки конкурса 2020 ЖК\konkurs_Zh (1) - копия_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643446"/>
            <a:ext cx="2738457" cy="2053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 descr="C:\Users\ГПО\Desktop\Для публичного отчета\Материал для отчета\КОНКУРСЫ 2020\Конкурс ЖК\Картинки конкурса 2020 ЖК\konkurs_Zh (1) - копия_00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428868"/>
            <a:ext cx="3020290" cy="2265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ГПО\Desktop\Для публичного отчета\Материал для отчета\КОНКУРСЫ 2020\Конкурс ЖК\Картинки конкурса 2020 ЖК\konkurs_Zh (1) - копия_000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429132"/>
            <a:ext cx="3034406" cy="227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413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ПО\Desktop\Для публичного отчета\Новая папка\93CpYOXddU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143380"/>
            <a:ext cx="1762198" cy="2492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ГПО\Desktop\photo47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1080120" cy="810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ПО\Desktop\Для публичного отчета\Новая папка\kX72Hn_KDI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42852"/>
            <a:ext cx="1597286" cy="1597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4214810" y="2500306"/>
            <a:ext cx="4756941" cy="4083341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Участие в </a:t>
            </a:r>
            <a:r>
              <a:rPr lang="ru-RU" sz="1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онлайн-мониторингах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:</a:t>
            </a:r>
          </a:p>
          <a:p>
            <a:pPr marL="171450" indent="-171450"/>
            <a:endParaRPr lang="ru-RU" sz="1000" b="1" dirty="0" smtClean="0">
              <a:solidFill>
                <a:srgbClr val="FF0000"/>
              </a:solidFill>
              <a:latin typeface="Courier New"/>
              <a:ea typeface="Calibri"/>
              <a:cs typeface="+mj-cs"/>
            </a:endParaRP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Соблюдение трудового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законодательства 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и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прав работников в период повышенной готовности по противодействию новой </a:t>
            </a:r>
            <a:r>
              <a:rPr lang="ru-RU" sz="1400" b="1" dirty="0" err="1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коронавирусной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 инфекции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»,</a:t>
            </a:r>
          </a:p>
          <a:p>
            <a: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</a:br>
            <a:r>
              <a:rPr lang="ru-RU" sz="1400" b="1" dirty="0" smtClean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  <a:t>«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О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трудностях  и  проблемах  при переходе на дистанционную форму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работы»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Формирование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единой базы </a:t>
            </a:r>
            <a:endParaRPr lang="ru-RU" sz="1400" b="1" dirty="0" smtClean="0">
              <a:solidFill>
                <a:srgbClr val="FF0000"/>
              </a:solidFill>
              <a:latin typeface="Times New Roman"/>
              <a:ea typeface="Times New Roman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членов профсоюза (АИС)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Архангельской городской </a:t>
            </a:r>
            <a:endParaRPr lang="ru-RU" sz="1400" b="1" dirty="0" smtClean="0">
              <a:solidFill>
                <a:srgbClr val="FF0000"/>
              </a:solidFill>
              <a:latin typeface="Times New Roman"/>
              <a:ea typeface="Times New Roman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организации профсоюза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</a:b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764704"/>
            <a:ext cx="3786214" cy="35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0100" y="1142984"/>
            <a:ext cx="36433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rgbClr val="FF0000"/>
              </a:solidFill>
              <a:latin typeface="Times New Roman"/>
              <a:ea typeface="Times New Roman"/>
              <a:cs typeface="+mj-cs"/>
            </a:endParaRP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Открытие 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интернет –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рубрик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 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«Профсоюз помог»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Профсоюзная жизнь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»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Профсоюзная копилка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«Аттестация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педагогических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работников»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Профсоюз разъясняет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»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Горячая линия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»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+mj-cs"/>
              </a:rPr>
              <a:t>«Охрана труда»</a:t>
            </a:r>
            <a: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  <a:t/>
            </a:r>
            <a:br>
              <a:rPr lang="ru-RU" sz="1400" b="1" dirty="0">
                <a:solidFill>
                  <a:srgbClr val="000000"/>
                </a:solidFill>
                <a:latin typeface="Courier New"/>
                <a:ea typeface="Courier New"/>
                <a:cs typeface="+mj-cs"/>
              </a:rPr>
            </a:br>
            <a:endParaRPr lang="ru-RU" sz="1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52"/>
            <a:ext cx="3232374" cy="300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2943702" cy="27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24128" y="1421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928670"/>
            <a:ext cx="28255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«Марши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солидарности»</a:t>
            </a:r>
          </a:p>
          <a:p>
            <a:pPr lvl="0"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Общероссийского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Профсоюза  </a:t>
            </a:r>
            <a:endParaRPr lang="ru-RU" sz="1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ctr"/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связи 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30-летием </a:t>
            </a:r>
            <a:r>
              <a:rPr lang="ru-RU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Профсоюза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6" name="Picture 3" descr="C:\Users\ГПО\Desktop\Для публичного отчета\Новая папка\xSLv1SQi1o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r="23333"/>
          <a:stretch>
            <a:fillRect/>
          </a:stretch>
        </p:blipFill>
        <p:spPr bwMode="auto">
          <a:xfrm>
            <a:off x="5500694" y="1714488"/>
            <a:ext cx="1143008" cy="125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4643446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516370" algn="l"/>
              </a:tabLst>
            </a:pPr>
            <a:r>
              <a:rPr lang="ru-RU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Онлайн-конкурсы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  <a:tabLst>
                <a:tab pos="6516370" algn="l"/>
              </a:tabLst>
            </a:pPr>
            <a:endParaRPr lang="ru-RU" sz="1000" b="1" dirty="0">
              <a:solidFill>
                <a:srgbClr val="FF0000"/>
              </a:solidFill>
              <a:latin typeface="Courier New"/>
              <a:ea typeface="Times New Roman"/>
            </a:endParaRPr>
          </a:p>
          <a:p>
            <a:pPr algn="ctr">
              <a:spcAft>
                <a:spcPts val="0"/>
              </a:spcAft>
              <a:tabLst>
                <a:tab pos="651637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«Живые картинки»</a:t>
            </a:r>
          </a:p>
          <a:p>
            <a:pPr algn="ctr">
              <a:spcAft>
                <a:spcPts val="0"/>
              </a:spcAft>
              <a:tabLst>
                <a:tab pos="651637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ourier New"/>
              </a:rPr>
              <a:t>«Профактив»</a:t>
            </a:r>
            <a:endParaRPr lang="ru-RU" dirty="0">
              <a:solidFill>
                <a:srgbClr val="000000"/>
              </a:solidFill>
              <a:effectLst/>
              <a:latin typeface="Courier New"/>
              <a:ea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5658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500042"/>
            <a:ext cx="4247902" cy="2088232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Соглашения: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143380"/>
            <a:ext cx="4680520" cy="2071702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Эффективность правозащитной работы в 2021 году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4876" y="714356"/>
            <a:ext cx="3744416" cy="3649536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1890591"/>
            <a:ext cx="5760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5072897"/>
            <a:ext cx="475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571744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Коллективные договоры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распространяются </a:t>
            </a:r>
            <a:endParaRPr lang="ru-RU" b="1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6425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работников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(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Times New Roman"/>
              </a:rPr>
              <a:t>6299 чел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. - 2019г.)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928670"/>
            <a:ext cx="820060" cy="98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034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13 млн.225тысяч рублей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5357826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14млн. 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279 тысяч рублей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37873"/>
            <a:ext cx="3744417" cy="351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4241"/>
            <a:ext cx="1905596" cy="178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19" y="855875"/>
            <a:ext cx="2234102" cy="20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66" y="1175372"/>
            <a:ext cx="1863848" cy="174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10944" y="214290"/>
            <a:ext cx="821393" cy="8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61957" y="332656"/>
            <a:ext cx="6286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Мотивация профсоюзного членства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1175374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Страхование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вновь вступивших в профсоюз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117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человек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412775"/>
            <a:ext cx="16561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«Единый 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день вступления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в Профсоюз» </a:t>
            </a:r>
            <a:endParaRPr lang="ru-RU" sz="1600" b="1" dirty="0" smtClean="0">
              <a:solidFill>
                <a:srgbClr val="FF0000"/>
              </a:solidFill>
              <a:latin typeface="Times New Roman"/>
              <a:ea typeface="Courier New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3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октября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9966" y="1484784"/>
            <a:ext cx="18638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endParaRPr lang="ru-RU" dirty="0" smtClean="0">
              <a:solidFill>
                <a:srgbClr val="FF0000"/>
              </a:solidFill>
              <a:latin typeface="Times New Roman"/>
              <a:ea typeface="Courier New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«</a:t>
            </a:r>
            <a:r>
              <a:rPr lang="ru-RU" sz="14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Профсоюзная халва</a:t>
            </a:r>
            <a:r>
              <a:rPr lang="ru-RU" sz="14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» </a:t>
            </a:r>
            <a:endParaRPr lang="ru-RU" sz="1400" b="1" dirty="0" smtClean="0">
              <a:solidFill>
                <a:srgbClr val="FF0000"/>
              </a:solidFill>
              <a:latin typeface="Times New Roman"/>
              <a:ea typeface="Courier New"/>
              <a:cs typeface="Times New Roman"/>
            </a:endParaRPr>
          </a:p>
          <a:p>
            <a:pPr indent="449580" algn="ctr"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150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человек. </a:t>
            </a:r>
            <a:endParaRPr lang="ru-RU" sz="1600" b="1" dirty="0">
              <a:solidFill>
                <a:srgbClr val="FF0000"/>
              </a:solidFill>
              <a:effectLst/>
              <a:latin typeface="Courier New"/>
              <a:ea typeface="Courier New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3539234"/>
            <a:ext cx="2952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/>
              <a:ea typeface="Courier New"/>
              <a:cs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Courier New"/>
              <a:cs typeface="Times New Roman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Договоренность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юридическими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кампаниями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для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консультаций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ourier New"/>
                <a:cs typeface="Times New Roman"/>
              </a:rPr>
              <a:t>членов профсоюза по разным вопросам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293" y="3212977"/>
            <a:ext cx="3145164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52120" y="2967334"/>
            <a:ext cx="28716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endParaRPr lang="ru-RU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/>
            <a:endParaRPr lang="ru-RU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Индивидуальные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консультации через беседы, группы, социальные сети и личные встречи 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более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</a:rPr>
              <a:t>480 человек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55" y="1940772"/>
            <a:ext cx="2096909" cy="196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00421" y="2498813"/>
            <a:ext cx="15595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Материальная помощь 225 человек на сумму 350 тыс. рублей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78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ПО\Desktop\PBcYympzf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68"/>
            <a:ext cx="8352928" cy="670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6533348" cy="3883302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64331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2857496"/>
            <a:ext cx="3318068" cy="3214686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439238"/>
            <a:ext cx="56018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Цифровизация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Общероссийского Профсоюза образования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- внедрение современного средства идентификации члена Профсоюза с помощью электронного профсоюзного билета или соответствующего мобильного приложения;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единой цифровой среды в Профсоюзе, включая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ведение единого электронного реестра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членов Профсоюза и автоматизированный сбор статистических данных;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ourier New" pitchFamily="49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ourier New" pitchFamily="49" charset="0"/>
                <a:cs typeface="Times New Roman" pitchFamily="18" charset="0"/>
              </a:rPr>
              <a:t>   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реализация посредством тематического Интернет-портала дисконтной программы по предоставлению членам Профсоюза скидок и бонусов.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48" y="4071942"/>
            <a:ext cx="46759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Профсоюзное образование: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28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совершенствование системы обучения членов Профсоюза на основе формирования востребованных профессиональных, социальных и личностных компетенций, адекватных современным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изменениям профессиональной жизнедеятельности работников российского образования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72198" y="3929066"/>
            <a:ext cx="260368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159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Профсоюз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территория здоровья!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D:\Папки Надежды\Стол\КАРТИНКИ\EEwVhc0ZA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04"/>
            <a:ext cx="257403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642918"/>
            <a:ext cx="58909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жизни и здоровья работников 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– недопущение случаев заражения новой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выполнения трудовых обязанностей на рабочих местах;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– соблюдение режима самоизоляции и выполнения трудовых обязанностей в удаленном режиме, в т.ч. и с использованием дистанционных и электронных форм обучения;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– выведение режима самоизоляции с выплатой пособий по нетрудоспособности работникам, достигшим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возраста 65 и более лет.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4088012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профсоюзного контроля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соблюдением требований к санитарно–эпидемиологическому режиму, обеспеченностью работников СИЗ, установленных  рекомендациями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Роспотребнадзора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обеспечение сторон социального партнерства необходимыми НПА и разъяснениями;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профсоюзный онлайн – опрос 680 учителей г.Архангельска.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421481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допущено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вспышек  заболевания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работников в период выполнения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трудовых обязанностей</a:t>
            </a: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628" y="285749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1142984"/>
            <a:ext cx="58579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сроков выплаты заработной платы,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определенных ст.136 ТК РФ, коллективными и трудовыми договорами, правилами внутреннего трудового распорядка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4143380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контроль профсоюзных организаций, ВПИ, ВТИ за соблюдением сроков выплаты заработной платы;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взаимодействие с департаментом образования  и заместителем главы города по социальным вопросам;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–семинары с профактивом и работодателями;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мониторинг ситуации в городе.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4143380"/>
            <a:ext cx="29938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Заработная плата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всех МОУ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выплачена своевременно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620688"/>
            <a:ext cx="576064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 в полном объеме заработной платы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весь период удаленной (дистанционной) работы, работы в режиме действия ограничительных мер по недопущению распространения новой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коронавирусной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инфекции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</a:rPr>
              <a:t>Сохранение за работниками места работы, </a:t>
            </a:r>
            <a:r>
              <a:rPr lang="ru-RU" dirty="0" smtClean="0">
                <a:latin typeface="Times New Roman"/>
                <a:ea typeface="Calibri"/>
              </a:rPr>
              <a:t>должности, прав и гарантий, предусмотренных действующим законодательством, соглашениями, КД, ЛНА, трудовыми договорами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4277502"/>
            <a:ext cx="47525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профсоюзного контроля за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соблюдением работодателями  ТЗ о труде,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сохранением штата и численностью работников при утверждении штатных расписаний, проведении тарификации педагогов, нормативных требований по охране труда (правовая инспекция труда)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4000504"/>
            <a:ext cx="4071966" cy="2483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 94,3% работников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образовательных учреждений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заработная платы не снизилась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работникам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дежурных групп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оплата труда увеличена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Увольнения работников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инициативе работодателя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 производились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14290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285860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Недопущение сокращения численности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(или) штата работников в образовательных учреждениях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57158" y="4143380"/>
            <a:ext cx="4748538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профсоюзного контроля: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за соблюдением работодателями  законодательства о труде;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- сохранением штата и численностью работников при утверждении штатных расписаний, проведении тарификации педагогов</a:t>
            </a:r>
            <a:r>
              <a:rPr lang="ru-RU" sz="17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нормативных требований по охране труда (правовая инспекция труда).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428625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Сокращения численности,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штата работников,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количества рабочих мест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произошло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643314"/>
            <a:ext cx="450059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214422"/>
            <a:ext cx="5760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Недопущение вывода работников на простой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частичным сохранением заработной платы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4500570"/>
            <a:ext cx="4357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Разъяснения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Общероссийского Профсоюза образования,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профсоюзный контроль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4000504"/>
            <a:ext cx="31499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Фактов вывода работников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простой профсоюзными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организациями не установлено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попытки работодателей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предпринять подобные 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действия своевременно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остановлены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14290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64331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95536" y="836712"/>
            <a:ext cx="57606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 продолжительности и режима рабочего времени,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том числе в период удаленной работы и каникулярного времени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23528" y="4221088"/>
            <a:ext cx="46056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разъяснения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межрегиональной организации профсоюза и Министерства образования и науки области от 22.04.2020г.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ситуации в 68 образовательных учреждениях (апрель–май 2020г.)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286256"/>
            <a:ext cx="36592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период дистанционной (удаленной)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(апрель – май 2020г.)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допущена большая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переработка рабочего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времени 93% учителей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85728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4502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3645024"/>
            <a:ext cx="3456383" cy="3096344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1000108"/>
            <a:ext cx="5643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 за правильностью учета рабочего времени, фактически отработанного работниками,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т.ч. педагогическими для соблюдения их права на досрочную трудовую пенсию в связи с педагогической деятельностью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4498086"/>
            <a:ext cx="45005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разъяснения межрегиональной организации профсоюза и министерства образования и науки области от 22.04.2020г.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Мониторинг ситуации.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4786322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Выявлены нарушения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рабочего времени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работников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ведении табелей)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ряде  дошкольных учреждений,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привлеченным к работе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дежурных группах</a:t>
            </a:r>
          </a:p>
        </p:txBody>
      </p:sp>
      <p:pic>
        <p:nvPicPr>
          <p:cNvPr id="1026" name="Picture 2" descr="C:\Users\ГПО\Desktop\Мои документы  чисто\Работа 2010-2020\2020 чисто\Ноябрь 2020\СМИ Ноябрь\по проверке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031">
            <a:off x="5977027" y="1425778"/>
            <a:ext cx="2960195" cy="22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6048672" cy="3312368"/>
          </a:xfrm>
          <a:prstGeom prst="rect">
            <a:avLst/>
          </a:prstGeom>
          <a:gradFill>
            <a:gsLst>
              <a:gs pos="35000">
                <a:srgbClr val="FFCC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643314"/>
            <a:ext cx="4896544" cy="2880320"/>
          </a:xfrm>
          <a:prstGeom prst="rect">
            <a:avLst/>
          </a:prstGeom>
          <a:gradFill>
            <a:gsLst>
              <a:gs pos="35000">
                <a:srgbClr val="B3EBFF"/>
              </a:gs>
              <a:gs pos="66000">
                <a:schemeClr val="bg1">
                  <a:alpha val="2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сделано Профсоюзом?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2852936"/>
            <a:ext cx="4032448" cy="3888432"/>
          </a:xfrm>
          <a:prstGeom prst="ellipse">
            <a:avLst/>
          </a:prstGeom>
          <a:gradFill>
            <a:gsLst>
              <a:gs pos="49000">
                <a:srgbClr val="99FF99"/>
              </a:gs>
              <a:gs pos="7300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764704"/>
            <a:ext cx="560465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Недопущение нарушений прав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работников при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внесении изменений в сроки предоставления ежегодных оплачиваемых отпусков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(изменении графиков отпусков), соблюдение порядка внесения изменений в график отпусков, отзыва из отпусков по инициативе работодателей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8596" y="4149080"/>
            <a:ext cx="44291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Разъяснение норм права, выпуск и направление в каждое учреждение ИБ «Правовая азбука предоставления отпусков», тематическая слайд – лекция, областной семинар с региональными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минтрудом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области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14338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Изменения внесены </a:t>
            </a: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соблюдением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123,125, 372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 РФ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учетом мотивированного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мнения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выборных </a:t>
            </a:r>
            <a:endPara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профсоюзных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органов ППО</a:t>
            </a:r>
          </a:p>
        </p:txBody>
      </p:sp>
      <p:pic>
        <p:nvPicPr>
          <p:cNvPr id="8" name="Рисунок 7" descr="Безимени-2 копия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85728"/>
            <a:ext cx="204575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1004</Words>
  <Application>Microsoft Office PowerPoint</Application>
  <PresentationFormat>Экран (4:3)</PresentationFormat>
  <Paragraphs>202</Paragraphs>
  <Slides>18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Архангельская городская организация профсоюза работников народного образования и науки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Glavspec</dc:creator>
  <cp:lastModifiedBy>Мария Владимировна Соколова</cp:lastModifiedBy>
  <cp:revision>61</cp:revision>
  <dcterms:created xsi:type="dcterms:W3CDTF">2020-10-02T08:25:15Z</dcterms:created>
  <dcterms:modified xsi:type="dcterms:W3CDTF">2021-04-13T14:18:47Z</dcterms:modified>
</cp:coreProperties>
</file>